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38" r:id="rId3"/>
    <p:sldId id="340" r:id="rId4"/>
    <p:sldId id="341" r:id="rId5"/>
    <p:sldId id="344" r:id="rId6"/>
    <p:sldId id="342" r:id="rId7"/>
    <p:sldId id="348" r:id="rId8"/>
    <p:sldId id="349" r:id="rId9"/>
    <p:sldId id="353" r:id="rId10"/>
    <p:sldId id="357" r:id="rId11"/>
    <p:sldId id="347" r:id="rId12"/>
    <p:sldId id="350" r:id="rId13"/>
    <p:sldId id="356" r:id="rId14"/>
    <p:sldId id="351" r:id="rId15"/>
    <p:sldId id="352" r:id="rId16"/>
    <p:sldId id="270" r:id="rId17"/>
    <p:sldId id="273" r:id="rId18"/>
    <p:sldId id="355" r:id="rId19"/>
    <p:sldId id="271" r:id="rId20"/>
    <p:sldId id="343" r:id="rId21"/>
    <p:sldId id="339" r:id="rId22"/>
    <p:sldId id="336" r:id="rId23"/>
    <p:sldId id="361" r:id="rId24"/>
    <p:sldId id="359" r:id="rId25"/>
    <p:sldId id="358" r:id="rId26"/>
    <p:sldId id="360" r:id="rId27"/>
    <p:sldId id="321"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27DAE-88FD-4CE6-AB33-523E271BFEAF}" type="datetimeFigureOut">
              <a:rPr lang="ru-RU" smtClean="0"/>
              <a:t>26.05.2023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80AC7-AD11-4994-915A-16C99868185A}" type="slidenum">
              <a:rPr lang="ru-RU" smtClean="0"/>
              <a:t>‹#›</a:t>
            </a:fld>
            <a:endParaRPr lang="ru-RU"/>
          </a:p>
        </p:txBody>
      </p:sp>
    </p:spTree>
    <p:extLst>
      <p:ext uri="{BB962C8B-B14F-4D97-AF65-F5344CB8AC3E}">
        <p14:creationId xmlns:p14="http://schemas.microsoft.com/office/powerpoint/2010/main" val="301115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580AC7-AD11-4994-915A-16C99868185A}" type="slidenum">
              <a:rPr lang="ru-RU" smtClean="0"/>
              <a:t>1</a:t>
            </a:fld>
            <a:endParaRPr lang="ru-RU"/>
          </a:p>
        </p:txBody>
      </p:sp>
    </p:spTree>
    <p:extLst>
      <p:ext uri="{BB962C8B-B14F-4D97-AF65-F5344CB8AC3E}">
        <p14:creationId xmlns:p14="http://schemas.microsoft.com/office/powerpoint/2010/main" val="96981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8648640-6C56-4DDD-8CE8-32AAB3E9E038}" type="datetime1">
              <a:rPr lang="ru-RU" smtClean="0"/>
              <a:t>26.05.2023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249934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105105A-4235-4362-8564-51972B695B40}" type="datetime1">
              <a:rPr lang="ru-RU" smtClean="0"/>
              <a:t>26.05.2023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378230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9FDE3AE-D248-4721-9D8D-13D5976AAE12}" type="datetime1">
              <a:rPr lang="ru-RU" smtClean="0"/>
              <a:t>26.05.2023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4055138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59C375-9CBA-45A5-ADED-EE746D98AD18}" type="datetimeFigureOut">
              <a:rPr lang="ru-RU" smtClean="0"/>
              <a:t>26.05.2023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72942-8577-40DF-BDBF-D1FE66C42540}" type="slidenum">
              <a:rPr lang="ru-RU" smtClean="0"/>
              <a:t>‹#›</a:t>
            </a:fld>
            <a:endParaRPr lang="ru-RU"/>
          </a:p>
        </p:txBody>
      </p:sp>
    </p:spTree>
    <p:extLst>
      <p:ext uri="{BB962C8B-B14F-4D97-AF65-F5344CB8AC3E}">
        <p14:creationId xmlns:p14="http://schemas.microsoft.com/office/powerpoint/2010/main" val="94035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DB6C95C-E70E-4C47-BF84-919C52156487}" type="datetime1">
              <a:rPr lang="ru-RU" smtClean="0"/>
              <a:t>26.05.2023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173291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5BFA751-7F43-43D8-99CD-84FFE7694A73}" type="datetime1">
              <a:rPr lang="ru-RU" smtClean="0"/>
              <a:t>26.05.2023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387240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D3BC800-9E18-4A81-80EB-AE87C5803EB5}" type="datetime1">
              <a:rPr lang="ru-RU" smtClean="0"/>
              <a:t>26.05.2023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327764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8A8AF47-EBEF-49FF-AC60-3DA9499B6467}" type="datetime1">
              <a:rPr lang="ru-RU" smtClean="0"/>
              <a:t>26.05.2023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39455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93CF10C-6C50-4C76-B9CA-466ECFC3EB98}" type="datetime1">
              <a:rPr lang="ru-RU" smtClean="0"/>
              <a:t>26.05.2023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134226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7C974D-B106-4190-BE3E-50CBCBF3C8B1}" type="datetime1">
              <a:rPr lang="ru-RU" smtClean="0"/>
              <a:t>26.05.2023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40009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F22EA4D-09F3-4248-967D-E45D1697C31C}" type="datetime1">
              <a:rPr lang="ru-RU" smtClean="0"/>
              <a:t>26.05.2023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302211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309D3A9-EB08-426D-893F-559007E529DF}" type="datetime1">
              <a:rPr lang="ru-RU" smtClean="0"/>
              <a:t>26.05.2023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8AF366-4C50-4102-9EED-852FA0640606}" type="slidenum">
              <a:rPr lang="ru-RU" smtClean="0"/>
              <a:t>‹#›</a:t>
            </a:fld>
            <a:endParaRPr lang="ru-RU"/>
          </a:p>
        </p:txBody>
      </p:sp>
    </p:spTree>
    <p:extLst>
      <p:ext uri="{BB962C8B-B14F-4D97-AF65-F5344CB8AC3E}">
        <p14:creationId xmlns:p14="http://schemas.microsoft.com/office/powerpoint/2010/main" val="41258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37EE3-9C31-47B4-AD4A-5D6C97291C2A}" type="datetime1">
              <a:rPr lang="ru-RU" smtClean="0"/>
              <a:t>26.05.2023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AF366-4C50-4102-9EED-852FA0640606}" type="slidenum">
              <a:rPr lang="ru-RU" smtClean="0"/>
              <a:t>‹#›</a:t>
            </a:fld>
            <a:endParaRPr lang="ru-RU"/>
          </a:p>
        </p:txBody>
      </p:sp>
    </p:spTree>
    <p:extLst>
      <p:ext uri="{BB962C8B-B14F-4D97-AF65-F5344CB8AC3E}">
        <p14:creationId xmlns:p14="http://schemas.microsoft.com/office/powerpoint/2010/main" val="2408297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zaudit.uz/"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me/auditpalatauz" TargetMode="External"/><Relationship Id="rId2" Type="http://schemas.openxmlformats.org/officeDocument/2006/relationships/hyperlink" Target="mailto:info@uzaudit.uz" TargetMode="External"/><Relationship Id="rId1" Type="http://schemas.openxmlformats.org/officeDocument/2006/relationships/slideLayout" Target="../slideLayouts/slideLayout2.xml"/><Relationship Id="rId4" Type="http://schemas.openxmlformats.org/officeDocument/2006/relationships/hyperlink" Target="http://www.uzaudit.uz/"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p:cNvSpPr>
            <a:spLocks noGrp="1"/>
          </p:cNvSpPr>
          <p:nvPr>
            <p:ph type="sldNum" sz="quarter" idx="12"/>
          </p:nvPr>
        </p:nvSpPr>
        <p:spPr/>
        <p:txBody>
          <a:bodyPr/>
          <a:lstStyle/>
          <a:p>
            <a:fld id="{778AF366-4C50-4102-9EED-852FA0640606}" type="slidenum">
              <a:rPr lang="ru-RU" smtClean="0"/>
              <a:t>1</a:t>
            </a:fld>
            <a:endParaRPr lang="ru-RU"/>
          </a:p>
        </p:txBody>
      </p:sp>
      <p:sp>
        <p:nvSpPr>
          <p:cNvPr id="5" name="Заголовок 4">
            <a:extLst>
              <a:ext uri="{FF2B5EF4-FFF2-40B4-BE49-F238E27FC236}">
                <a16:creationId xmlns:a16="http://schemas.microsoft.com/office/drawing/2014/main" id="{E43FBF72-CF22-4098-89A6-5A02E550B524}"/>
              </a:ext>
            </a:extLst>
          </p:cNvPr>
          <p:cNvSpPr>
            <a:spLocks noGrp="1"/>
          </p:cNvSpPr>
          <p:nvPr>
            <p:ph type="ctrTitle"/>
          </p:nvPr>
        </p:nvSpPr>
        <p:spPr>
          <a:xfrm>
            <a:off x="697221" y="2383366"/>
            <a:ext cx="11146988" cy="1522809"/>
          </a:xfrm>
        </p:spPr>
        <p:txBody>
          <a:bodyPr>
            <a:noAutofit/>
          </a:bodyPr>
          <a:lstStyle/>
          <a:p>
            <a:r>
              <a:rPr lang="ru-RU" sz="4800" b="1" dirty="0" err="1"/>
              <a:t>Акциядорлик</a:t>
            </a:r>
            <a:r>
              <a:rPr lang="ru-RU" sz="4800" b="1" dirty="0"/>
              <a:t> </a:t>
            </a:r>
            <a:r>
              <a:rPr lang="ru-RU" sz="4800" b="1" dirty="0" err="1"/>
              <a:t>жамиятларида</a:t>
            </a:r>
            <a:r>
              <a:rPr lang="ru-RU" sz="4800" b="1" dirty="0"/>
              <a:t> </a:t>
            </a:r>
            <a:r>
              <a:rPr lang="ru-RU" sz="4800" b="1" dirty="0" err="1"/>
              <a:t>ва</a:t>
            </a:r>
            <a:r>
              <a:rPr lang="ru-RU" sz="4800" b="1" dirty="0"/>
              <a:t> бюджет </a:t>
            </a:r>
            <a:r>
              <a:rPr lang="ru-RU" sz="4800" b="1" dirty="0" err="1"/>
              <a:t>ташкилотларида</a:t>
            </a:r>
            <a:r>
              <a:rPr lang="ru-RU" sz="4800" b="1" dirty="0"/>
              <a:t> ички аудит </a:t>
            </a:r>
            <a:r>
              <a:rPr lang="ru-RU" sz="4800" b="1" dirty="0" err="1"/>
              <a:t>муаммолари</a:t>
            </a:r>
            <a:r>
              <a:rPr lang="ru-RU" sz="4800" b="1" dirty="0"/>
              <a:t> </a:t>
            </a:r>
          </a:p>
        </p:txBody>
      </p:sp>
      <p:sp>
        <p:nvSpPr>
          <p:cNvPr id="16" name="Заголовок 4">
            <a:extLst>
              <a:ext uri="{FF2B5EF4-FFF2-40B4-BE49-F238E27FC236}">
                <a16:creationId xmlns:a16="http://schemas.microsoft.com/office/drawing/2014/main" id="{DC651E40-6FBF-45F2-B375-5BB21FE7F82D}"/>
              </a:ext>
            </a:extLst>
          </p:cNvPr>
          <p:cNvSpPr txBox="1">
            <a:spLocks/>
          </p:cNvSpPr>
          <p:nvPr/>
        </p:nvSpPr>
        <p:spPr>
          <a:xfrm>
            <a:off x="4909351" y="5308845"/>
            <a:ext cx="7233451" cy="110971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uz-Cyrl-UZ" sz="2800" b="1" dirty="0"/>
              <a:t>Ижрочи директор, </a:t>
            </a:r>
            <a:r>
              <a:rPr lang="en-US" sz="2800" b="1" dirty="0"/>
              <a:t>PhD, </a:t>
            </a:r>
            <a:r>
              <a:rPr lang="uz-Cyrl-UZ" sz="2800" b="1" dirty="0"/>
              <a:t>ташқи ва ички аудитор, баҳоловчи, суд бошқарувчи, корпоратив бошқарувчи</a:t>
            </a:r>
          </a:p>
          <a:p>
            <a:r>
              <a:rPr lang="uz-Cyrl-UZ" sz="2800" b="1" dirty="0"/>
              <a:t>Фаррух Рашидов</a:t>
            </a:r>
            <a:endParaRPr lang="ru-RU" sz="2800" b="1" dirty="0"/>
          </a:p>
        </p:txBody>
      </p:sp>
      <p:pic>
        <p:nvPicPr>
          <p:cNvPr id="1026" name="Picture 2" descr="Палата аудиторов Узбекистана">
            <a:extLst>
              <a:ext uri="{FF2B5EF4-FFF2-40B4-BE49-F238E27FC236}">
                <a16:creationId xmlns:a16="http://schemas.microsoft.com/office/drawing/2014/main" id="{48B7D7BD-7E4F-4347-B8A0-79385EC9E5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221" y="284017"/>
            <a:ext cx="2756193" cy="1731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E2C132F2-A3C1-43A8-AE8F-83C630C91584}"/>
              </a:ext>
            </a:extLst>
          </p:cNvPr>
          <p:cNvSpPr txBox="1"/>
          <p:nvPr/>
        </p:nvSpPr>
        <p:spPr>
          <a:xfrm>
            <a:off x="3533313" y="274410"/>
            <a:ext cx="8522563" cy="825291"/>
          </a:xfrm>
          <a:prstGeom prst="rect">
            <a:avLst/>
          </a:prstGeom>
          <a:noFill/>
        </p:spPr>
        <p:txBody>
          <a:bodyPr wrap="square">
            <a:spAutoFit/>
          </a:bodyPr>
          <a:lstStyle/>
          <a:p>
            <a:pPr algn="ctr">
              <a:lnSpc>
                <a:spcPct val="115000"/>
              </a:lnSpc>
              <a:tabLst>
                <a:tab pos="450215" algn="l"/>
              </a:tabLst>
            </a:pPr>
            <a:r>
              <a:rPr lang="uz-Cyrl-UZ" sz="4400" spc="-30" dirty="0">
                <a:effectLst/>
                <a:ea typeface="Times New Roman" panose="02020603050405020304" pitchFamily="18" charset="0"/>
              </a:rPr>
              <a:t>Ўзбекистон аудиторлар палатаси</a:t>
            </a:r>
            <a:endParaRPr lang="ru-RU" sz="4000" dirty="0">
              <a:effectLst/>
              <a:ea typeface="Times New Roman" panose="02020603050405020304" pitchFamily="18" charset="0"/>
            </a:endParaRPr>
          </a:p>
        </p:txBody>
      </p:sp>
    </p:spTree>
    <p:extLst>
      <p:ext uri="{BB962C8B-B14F-4D97-AF65-F5344CB8AC3E}">
        <p14:creationId xmlns:p14="http://schemas.microsoft.com/office/powerpoint/2010/main" val="2428915168"/>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9"/>
            <a:ext cx="10590837" cy="651865"/>
          </a:xfrm>
        </p:spPr>
        <p:txBody>
          <a:bodyPr>
            <a:normAutofit fontScale="90000"/>
          </a:bodyPr>
          <a:lstStyle/>
          <a:p>
            <a:r>
              <a:rPr lang="en-US" b="1" dirty="0">
                <a:latin typeface="+mn-lt"/>
              </a:rPr>
              <a:t>2.1. </a:t>
            </a:r>
            <a:r>
              <a:rPr lang="uz-Cyrl-UZ" b="1" dirty="0">
                <a:latin typeface="+mn-lt"/>
              </a:rPr>
              <a:t>Қ</a:t>
            </a:r>
            <a:r>
              <a:rPr lang="ru-RU" b="1" dirty="0" err="1">
                <a:latin typeface="+mn-lt"/>
              </a:rPr>
              <a:t>онунчиликдаги</a:t>
            </a:r>
            <a:r>
              <a:rPr lang="ru-RU" b="1" dirty="0">
                <a:latin typeface="+mn-lt"/>
              </a:rPr>
              <a:t> </a:t>
            </a:r>
            <a:r>
              <a:rPr lang="ru-RU" b="1" dirty="0" err="1">
                <a:latin typeface="+mn-lt"/>
              </a:rPr>
              <a:t>муаммолар</a:t>
            </a:r>
            <a:r>
              <a:rPr lang="ru-RU" b="1" dirty="0">
                <a:latin typeface="+mn-lt"/>
              </a:rPr>
              <a:t> </a:t>
            </a:r>
            <a:r>
              <a:rPr lang="en-US" b="1" dirty="0">
                <a:latin typeface="+mn-lt"/>
              </a:rPr>
              <a:t>(</a:t>
            </a:r>
            <a:r>
              <a:rPr lang="ru-RU" b="1" dirty="0" err="1">
                <a:latin typeface="+mn-lt"/>
              </a:rPr>
              <a:t>давоми</a:t>
            </a:r>
            <a:r>
              <a:rPr lang="en-US" b="1" dirty="0">
                <a:latin typeface="+mn-lt"/>
              </a:rPr>
              <a:t>)</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71022" y="976544"/>
            <a:ext cx="6764784" cy="5521910"/>
          </a:xfrm>
        </p:spPr>
        <p:txBody>
          <a:bodyPr>
            <a:normAutofit/>
          </a:bodyPr>
          <a:lstStyle/>
          <a:p>
            <a:pPr algn="just"/>
            <a:r>
              <a:rPr lang="en-US" sz="2400" b="1" dirty="0"/>
              <a:t>5</a:t>
            </a:r>
            <a:r>
              <a:rPr lang="uz-Cyrl-UZ" sz="2400" dirty="0"/>
              <a:t>. </a:t>
            </a:r>
            <a:r>
              <a:rPr lang="ru-RU" sz="2400" b="1" dirty="0"/>
              <a:t>Ички </a:t>
            </a:r>
            <a:r>
              <a:rPr lang="ru-RU" sz="2400" b="1" dirty="0" err="1"/>
              <a:t>аудиторлар</a:t>
            </a:r>
            <a:r>
              <a:rPr lang="ru-RU" sz="2400" b="1" dirty="0"/>
              <a:t> </a:t>
            </a:r>
            <a:r>
              <a:rPr lang="ru-RU" sz="2400" b="1" dirty="0" err="1"/>
              <a:t>кузатув</a:t>
            </a:r>
            <a:r>
              <a:rPr lang="ru-RU" sz="2400" b="1" dirty="0"/>
              <a:t> </a:t>
            </a:r>
            <a:r>
              <a:rPr lang="ru-RU" sz="2400" b="1" dirty="0" err="1"/>
              <a:t>кенгаши</a:t>
            </a:r>
            <a:r>
              <a:rPr lang="ru-RU" sz="2400" b="1" dirty="0"/>
              <a:t> </a:t>
            </a:r>
            <a:r>
              <a:rPr lang="ru-RU" sz="2400" b="1" dirty="0" err="1"/>
              <a:t>томонидан</a:t>
            </a:r>
            <a:r>
              <a:rPr lang="ru-RU" sz="2400" b="1" dirty="0"/>
              <a:t> </a:t>
            </a:r>
            <a:r>
              <a:rPr lang="ru-RU" sz="2400" b="1" dirty="0" err="1"/>
              <a:t>аттестациядан</a:t>
            </a:r>
            <a:r>
              <a:rPr lang="ru-RU" sz="2400" b="1" dirty="0"/>
              <a:t>  </a:t>
            </a:r>
            <a:r>
              <a:rPr lang="ru-RU" sz="2400" b="1" dirty="0" err="1"/>
              <a:t>ўтказилиши</a:t>
            </a:r>
            <a:r>
              <a:rPr lang="ru-RU" sz="2400" b="1" dirty="0"/>
              <a:t> </a:t>
            </a:r>
            <a:r>
              <a:rPr lang="uz-Cyrl-UZ" sz="2400" b="1" dirty="0"/>
              <a:t>белгилаган. </a:t>
            </a:r>
          </a:p>
          <a:p>
            <a:pPr algn="just"/>
            <a:r>
              <a:rPr lang="uz-Cyrl-UZ" sz="2400" b="1" dirty="0"/>
              <a:t>Асос. </a:t>
            </a:r>
            <a:r>
              <a:rPr lang="uz-Cyrl-UZ" sz="2400" dirty="0"/>
              <a:t>Ўзбекистон Республикаси Вазирлар Маҳкамасининг 215-сонли Қарорининг 2-иловаси 10 банди </a:t>
            </a:r>
          </a:p>
          <a:p>
            <a:r>
              <a:rPr lang="ru-RU" sz="1800" b="0" i="0" u="none" strike="noStrike" dirty="0">
                <a:solidFill>
                  <a:srgbClr val="000000"/>
                </a:solidFill>
                <a:effectLst/>
                <a:latin typeface="Montserrat" panose="00000500000000000000" pitchFamily="2" charset="-52"/>
              </a:rPr>
              <a:t>10. Ички аудит </a:t>
            </a:r>
            <a:r>
              <a:rPr lang="ru-RU" sz="1800" b="0" i="0" u="none" strike="noStrike" dirty="0" err="1">
                <a:solidFill>
                  <a:srgbClr val="000000"/>
                </a:solidFill>
                <a:effectLst/>
                <a:latin typeface="Montserrat" panose="00000500000000000000" pitchFamily="2" charset="-52"/>
              </a:rPr>
              <a:t>хизмати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ходимлари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корхона</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кузатувчи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кенгаши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томонидан</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ҳар</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йили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аттестациядан</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ўтказилиши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керак</a:t>
            </a:r>
            <a:r>
              <a:rPr lang="ru-RU" sz="1800" b="0" i="0" u="none" strike="noStrike" dirty="0">
                <a:solidFill>
                  <a:srgbClr val="000000"/>
                </a:solidFill>
                <a:effectLst/>
                <a:latin typeface="Montserrat" panose="00000500000000000000" pitchFamily="2" charset="-52"/>
              </a:rPr>
              <a:t>.</a:t>
            </a:r>
          </a:p>
        </p:txBody>
      </p:sp>
      <p:pic>
        <p:nvPicPr>
          <p:cNvPr id="4" name="Picture 2" descr="Аттестация персонала — виды, методы, процесс и сроки">
            <a:extLst>
              <a:ext uri="{FF2B5EF4-FFF2-40B4-BE49-F238E27FC236}">
                <a16:creationId xmlns:a16="http://schemas.microsoft.com/office/drawing/2014/main" id="{C503A3DE-6BBA-4A8C-B775-D563DBE66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7726" y="3737499"/>
            <a:ext cx="4734274" cy="3110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44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8"/>
            <a:ext cx="10590837" cy="1157893"/>
          </a:xfrm>
        </p:spPr>
        <p:txBody>
          <a:bodyPr>
            <a:normAutofit/>
          </a:bodyPr>
          <a:lstStyle/>
          <a:p>
            <a:r>
              <a:rPr lang="ru-RU" b="1" dirty="0">
                <a:latin typeface="+mn-lt"/>
              </a:rPr>
              <a:t>2</a:t>
            </a:r>
            <a:r>
              <a:rPr lang="en-US" b="1" dirty="0">
                <a:latin typeface="+mn-lt"/>
              </a:rPr>
              <a:t>.</a:t>
            </a:r>
            <a:r>
              <a:rPr lang="ru-RU" b="1" dirty="0">
                <a:latin typeface="+mn-lt"/>
              </a:rPr>
              <a:t>2.</a:t>
            </a:r>
            <a:r>
              <a:rPr lang="en-US" b="1" dirty="0">
                <a:latin typeface="+mn-lt"/>
              </a:rPr>
              <a:t> </a:t>
            </a:r>
            <a:r>
              <a:rPr lang="ru-RU" b="1" dirty="0" err="1">
                <a:latin typeface="+mn-lt"/>
              </a:rPr>
              <a:t>Бошқарувдаги</a:t>
            </a:r>
            <a:r>
              <a:rPr lang="ru-RU" b="1" dirty="0">
                <a:latin typeface="+mn-lt"/>
              </a:rPr>
              <a:t> </a:t>
            </a:r>
            <a:r>
              <a:rPr lang="ru-RU" b="1" dirty="0" err="1">
                <a:latin typeface="+mn-lt"/>
              </a:rPr>
              <a:t>муаммолар</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669001"/>
            <a:ext cx="8522563" cy="5015883"/>
          </a:xfrm>
        </p:spPr>
        <p:txBody>
          <a:bodyPr>
            <a:normAutofit lnSpcReduction="10000"/>
          </a:bodyPr>
          <a:lstStyle/>
          <a:p>
            <a:r>
              <a:rPr lang="uz-Cyrl-UZ" sz="2400" b="1" dirty="0"/>
              <a:t>1.</a:t>
            </a:r>
            <a:r>
              <a:rPr lang="uz-Cyrl-UZ" sz="2400" dirty="0"/>
              <a:t> Шу бугунга қадар кузатув кенгаши аъзолари танлов асосида жалб қилинмаётган эди. </a:t>
            </a:r>
          </a:p>
          <a:p>
            <a:r>
              <a:rPr lang="uz-Cyrl-UZ" sz="2400" dirty="0"/>
              <a:t>Ўзбекистон Республикасининг "Давлат мулкини бошқариш тўғрисида"ги қонунига ҳамда Вазирлар Маҳкамасининг 2022 йил 4 ноябрдаги 647-сон қарорига мувофиқ Давактив агентлиги иштирокидаги 61 та корхоналарнинг кузатув кенгашлари таркибига давлат улуши бўйича 306 нафар аъзоликка номзодларни танлов асосида саралаб олиш ва кейинчалик корхоналарнинг кузатув кенгаши таркибига сайлаш учун танлов эълон қилинди.</a:t>
            </a:r>
          </a:p>
          <a:p>
            <a:r>
              <a:rPr lang="uz-Cyrl-UZ" sz="2400" b="1" dirty="0"/>
              <a:t>Аммо қолган давлат улуши мавжуд бўлган 876 та АЖ ва МЧЖ лар, 38 та стратегик корхоналар, 153 та махаллий хокимлик корхоналари, 65 та давлат улуши 50% дан кам бўлган корхоналарда эски тартибда яъни Давактив томонидан танловларсиз тайинлаш масаласи турибди.</a:t>
            </a:r>
          </a:p>
        </p:txBody>
      </p:sp>
    </p:spTree>
    <p:extLst>
      <p:ext uri="{BB962C8B-B14F-4D97-AF65-F5344CB8AC3E}">
        <p14:creationId xmlns:p14="http://schemas.microsoft.com/office/powerpoint/2010/main" val="332815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8"/>
            <a:ext cx="10590837" cy="1157893"/>
          </a:xfrm>
        </p:spPr>
        <p:txBody>
          <a:bodyPr>
            <a:normAutofit/>
          </a:bodyPr>
          <a:lstStyle/>
          <a:p>
            <a:r>
              <a:rPr lang="ru-RU" b="1" dirty="0">
                <a:latin typeface="+mn-lt"/>
              </a:rPr>
              <a:t>2</a:t>
            </a:r>
            <a:r>
              <a:rPr lang="en-US" b="1" dirty="0">
                <a:latin typeface="+mn-lt"/>
              </a:rPr>
              <a:t>.</a:t>
            </a:r>
            <a:r>
              <a:rPr lang="ru-RU" b="1" dirty="0">
                <a:latin typeface="+mn-lt"/>
              </a:rPr>
              <a:t>2. </a:t>
            </a:r>
            <a:r>
              <a:rPr lang="ru-RU" b="1" dirty="0" err="1">
                <a:latin typeface="+mn-lt"/>
              </a:rPr>
              <a:t>Бошқарувдаги</a:t>
            </a:r>
            <a:r>
              <a:rPr lang="ru-RU" b="1" dirty="0">
                <a:latin typeface="+mn-lt"/>
              </a:rPr>
              <a:t> </a:t>
            </a:r>
            <a:r>
              <a:rPr lang="ru-RU" b="1" dirty="0" err="1">
                <a:latin typeface="+mn-lt"/>
              </a:rPr>
              <a:t>муаммолар</a:t>
            </a:r>
            <a:r>
              <a:rPr lang="ru-RU" b="1" dirty="0">
                <a:latin typeface="+mn-lt"/>
              </a:rPr>
              <a:t> (</a:t>
            </a:r>
            <a:r>
              <a:rPr lang="ru-RU" b="1" dirty="0" err="1">
                <a:latin typeface="+mn-lt"/>
              </a:rPr>
              <a:t>давоми</a:t>
            </a:r>
            <a:r>
              <a:rPr lang="ru-RU" b="1" dirty="0">
                <a:latin typeface="+mn-lt"/>
              </a:rPr>
              <a:t>)</a:t>
            </a: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669001"/>
            <a:ext cx="8194089" cy="5015883"/>
          </a:xfrm>
        </p:spPr>
        <p:txBody>
          <a:bodyPr>
            <a:normAutofit/>
          </a:bodyPr>
          <a:lstStyle/>
          <a:p>
            <a:pPr algn="just"/>
            <a:r>
              <a:rPr lang="uz-Cyrl-UZ" sz="2400" b="1" dirty="0"/>
              <a:t>2. </a:t>
            </a:r>
            <a:r>
              <a:rPr lang="uz-Cyrl-UZ" sz="2400" dirty="0"/>
              <a:t>Кузатув кенгаши аъзолари “</a:t>
            </a:r>
            <a:r>
              <a:rPr lang="ru-RU" sz="2400" dirty="0"/>
              <a:t>Бизнес </a:t>
            </a:r>
            <a:r>
              <a:rPr lang="ru-RU" sz="2400" dirty="0" err="1"/>
              <a:t>ва</a:t>
            </a:r>
            <a:r>
              <a:rPr lang="ru-RU" sz="2400" dirty="0"/>
              <a:t> </a:t>
            </a:r>
            <a:r>
              <a:rPr lang="ru-RU" sz="2400" dirty="0" err="1"/>
              <a:t>тадбиркорлик</a:t>
            </a:r>
            <a:r>
              <a:rPr lang="ru-RU" sz="2400" dirty="0"/>
              <a:t> </a:t>
            </a:r>
            <a:r>
              <a:rPr lang="ru-RU" sz="2400" dirty="0" err="1"/>
              <a:t>олий</a:t>
            </a:r>
            <a:r>
              <a:rPr lang="ru-RU" sz="2400" dirty="0"/>
              <a:t> </a:t>
            </a:r>
            <a:r>
              <a:rPr lang="ru-RU" sz="2400" dirty="0" err="1"/>
              <a:t>мактаби</a:t>
            </a:r>
            <a:r>
              <a:rPr lang="ru-RU" sz="2400" dirty="0"/>
              <a:t>» </a:t>
            </a:r>
            <a:r>
              <a:rPr lang="uz-Cyrl-UZ" sz="2400" dirty="0"/>
              <a:t>томонидан берилган “Корпоратив бошқарувчи” аттестатини олган бўлсада, уларнинг  </a:t>
            </a:r>
            <a:r>
              <a:rPr lang="uz-Cyrl-UZ" sz="2400" b="1" dirty="0"/>
              <a:t>аксарият қисми корпоратив бошқарув бўйича етарли билим ва тажрибага эга эмаслар. </a:t>
            </a:r>
          </a:p>
          <a:p>
            <a:pPr algn="just"/>
            <a:r>
              <a:rPr lang="uz-Cyrl-UZ" sz="2400" dirty="0"/>
              <a:t>Аксарият кузатув кенгаши аъзолари малакали мутахассис эмас. Улар корпоратив бошқарув тизими, Кузатув кенгаши ваколатларини билмайди. </a:t>
            </a:r>
          </a:p>
          <a:p>
            <a:pPr algn="just"/>
            <a:r>
              <a:rPr lang="uz-Cyrl-UZ" sz="2400" dirty="0"/>
              <a:t>Аксарият кузатув кенгаши томонидан ички аудит хизмати назоратсиз қолдирилган, ички аудит хисоботини тушунмайди.  </a:t>
            </a:r>
          </a:p>
        </p:txBody>
      </p:sp>
      <p:pic>
        <p:nvPicPr>
          <p:cNvPr id="3074" name="Picture 2" descr="10 способов сказать I don't know">
            <a:extLst>
              <a:ext uri="{FF2B5EF4-FFF2-40B4-BE49-F238E27FC236}">
                <a16:creationId xmlns:a16="http://schemas.microsoft.com/office/drawing/2014/main" id="{BD40926F-CEC7-48DD-8A31-E050931C9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1126" y="4568255"/>
            <a:ext cx="3440874" cy="2289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96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8"/>
            <a:ext cx="10590837" cy="1157893"/>
          </a:xfrm>
        </p:spPr>
        <p:txBody>
          <a:bodyPr>
            <a:normAutofit/>
          </a:bodyPr>
          <a:lstStyle/>
          <a:p>
            <a:r>
              <a:rPr lang="ru-RU" b="1" dirty="0">
                <a:latin typeface="+mn-lt"/>
              </a:rPr>
              <a:t>2</a:t>
            </a:r>
            <a:r>
              <a:rPr lang="en-US" b="1" dirty="0">
                <a:latin typeface="+mn-lt"/>
              </a:rPr>
              <a:t>.</a:t>
            </a:r>
            <a:r>
              <a:rPr lang="ru-RU" b="1" dirty="0">
                <a:latin typeface="+mn-lt"/>
              </a:rPr>
              <a:t>2. </a:t>
            </a:r>
            <a:r>
              <a:rPr lang="ru-RU" b="1" dirty="0" err="1">
                <a:latin typeface="+mn-lt"/>
              </a:rPr>
              <a:t>Бошқарувдаги</a:t>
            </a:r>
            <a:r>
              <a:rPr lang="ru-RU" b="1" dirty="0">
                <a:latin typeface="+mn-lt"/>
              </a:rPr>
              <a:t> </a:t>
            </a:r>
            <a:r>
              <a:rPr lang="ru-RU" b="1" dirty="0" err="1">
                <a:latin typeface="+mn-lt"/>
              </a:rPr>
              <a:t>муаммолар</a:t>
            </a:r>
            <a:r>
              <a:rPr lang="ru-RU" b="1" dirty="0">
                <a:latin typeface="+mn-lt"/>
              </a:rPr>
              <a:t> (</a:t>
            </a:r>
            <a:r>
              <a:rPr lang="ru-RU" b="1" dirty="0" err="1">
                <a:latin typeface="+mn-lt"/>
              </a:rPr>
              <a:t>давоми</a:t>
            </a:r>
            <a:r>
              <a:rPr lang="ru-RU" b="1" dirty="0">
                <a:latin typeface="+mn-lt"/>
              </a:rPr>
              <a:t>)</a:t>
            </a: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669001"/>
            <a:ext cx="8194089" cy="5015883"/>
          </a:xfrm>
        </p:spPr>
        <p:txBody>
          <a:bodyPr>
            <a:normAutofit/>
          </a:bodyPr>
          <a:lstStyle/>
          <a:p>
            <a:pPr algn="just"/>
            <a:r>
              <a:rPr lang="uz-Cyrl-UZ" sz="2400" b="1" dirty="0"/>
              <a:t>3. </a:t>
            </a:r>
            <a:r>
              <a:rPr lang="uz-Cyrl-UZ" sz="2400" dirty="0"/>
              <a:t>Кузатув кенгаши аъзоларини ўқитиш ва имтихон олиб аттестат бериш ваколати фақат “</a:t>
            </a:r>
            <a:r>
              <a:rPr lang="ru-RU" sz="2400" dirty="0"/>
              <a:t>Бизнес </a:t>
            </a:r>
            <a:r>
              <a:rPr lang="ru-RU" sz="2400" dirty="0" err="1"/>
              <a:t>ва</a:t>
            </a:r>
            <a:r>
              <a:rPr lang="ru-RU" sz="2400" dirty="0"/>
              <a:t> </a:t>
            </a:r>
            <a:r>
              <a:rPr lang="ru-RU" sz="2400" dirty="0" err="1"/>
              <a:t>тадбиркорлик</a:t>
            </a:r>
            <a:r>
              <a:rPr lang="ru-RU" sz="2400" dirty="0"/>
              <a:t> </a:t>
            </a:r>
            <a:r>
              <a:rPr lang="ru-RU" sz="2400" dirty="0" err="1"/>
              <a:t>олий</a:t>
            </a:r>
            <a:r>
              <a:rPr lang="ru-RU" sz="2400" dirty="0"/>
              <a:t> </a:t>
            </a:r>
            <a:r>
              <a:rPr lang="ru-RU" sz="2400" dirty="0" err="1"/>
              <a:t>мактаби</a:t>
            </a:r>
            <a:r>
              <a:rPr lang="uz-Cyrl-UZ" sz="2400" dirty="0"/>
              <a:t>”</a:t>
            </a:r>
            <a:r>
              <a:rPr lang="ru-RU" sz="2400" dirty="0"/>
              <a:t> га </a:t>
            </a:r>
            <a:r>
              <a:rPr lang="ru-RU" sz="2400" dirty="0" err="1"/>
              <a:t>берилган</a:t>
            </a:r>
            <a:r>
              <a:rPr lang="ru-RU" sz="2400" dirty="0"/>
              <a:t>. </a:t>
            </a:r>
          </a:p>
          <a:p>
            <a:pPr algn="just"/>
            <a:r>
              <a:rPr lang="uz-Cyrl-UZ" sz="2400" dirty="0"/>
              <a:t>Бунга Ўзбекистон Республикаси Вазирлар Маҳкамасининг 679-сонли Қарорининг 1-иловаси 2 банди асос бўлади.</a:t>
            </a:r>
          </a:p>
          <a:p>
            <a:pPr algn="just"/>
            <a:r>
              <a:rPr lang="uz-Cyrl-UZ" sz="2400" b="1" dirty="0"/>
              <a:t>Хеч қаерда ўқитиш ва имтихон олиб аттестат бериш бир ташкилот зиммасига юклатилмаган.</a:t>
            </a:r>
          </a:p>
        </p:txBody>
      </p:sp>
      <p:pic>
        <p:nvPicPr>
          <p:cNvPr id="4098" name="Picture 2" descr="Monopoly at 80: See How the Game Board Evolved Since 1935 | Time">
            <a:extLst>
              <a:ext uri="{FF2B5EF4-FFF2-40B4-BE49-F238E27FC236}">
                <a16:creationId xmlns:a16="http://schemas.microsoft.com/office/drawing/2014/main" id="{EF5F8D6D-815F-4E21-BD1D-1D107C28E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2716" y="4288376"/>
            <a:ext cx="4489284" cy="2569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33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8"/>
            <a:ext cx="10590837" cy="1157893"/>
          </a:xfrm>
        </p:spPr>
        <p:txBody>
          <a:bodyPr>
            <a:normAutofit/>
          </a:bodyPr>
          <a:lstStyle/>
          <a:p>
            <a:r>
              <a:rPr lang="ru-RU" b="1" dirty="0">
                <a:latin typeface="+mn-lt"/>
              </a:rPr>
              <a:t>2</a:t>
            </a:r>
            <a:r>
              <a:rPr lang="en-US" b="1" dirty="0">
                <a:latin typeface="+mn-lt"/>
              </a:rPr>
              <a:t>.</a:t>
            </a:r>
            <a:r>
              <a:rPr lang="ru-RU" b="1" dirty="0">
                <a:latin typeface="+mn-lt"/>
              </a:rPr>
              <a:t>2. </a:t>
            </a:r>
            <a:r>
              <a:rPr lang="ru-RU" b="1" dirty="0" err="1">
                <a:latin typeface="+mn-lt"/>
              </a:rPr>
              <a:t>Бошқарувдаги</a:t>
            </a:r>
            <a:r>
              <a:rPr lang="ru-RU" b="1" dirty="0">
                <a:latin typeface="+mn-lt"/>
              </a:rPr>
              <a:t> </a:t>
            </a:r>
            <a:r>
              <a:rPr lang="ru-RU" b="1" dirty="0" err="1">
                <a:latin typeface="+mn-lt"/>
              </a:rPr>
              <a:t>муаммолар</a:t>
            </a:r>
            <a:r>
              <a:rPr lang="ru-RU" b="1" dirty="0">
                <a:latin typeface="+mn-lt"/>
              </a:rPr>
              <a:t> (</a:t>
            </a:r>
            <a:r>
              <a:rPr lang="ru-RU" b="1" dirty="0" err="1">
                <a:latin typeface="+mn-lt"/>
              </a:rPr>
              <a:t>давоми</a:t>
            </a:r>
            <a:r>
              <a:rPr lang="ru-RU" b="1" dirty="0">
                <a:latin typeface="+mn-lt"/>
              </a:rPr>
              <a:t>)</a:t>
            </a: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6" y="1669001"/>
            <a:ext cx="7306322" cy="5015883"/>
          </a:xfrm>
        </p:spPr>
        <p:txBody>
          <a:bodyPr>
            <a:normAutofit/>
          </a:bodyPr>
          <a:lstStyle/>
          <a:p>
            <a:pPr algn="just"/>
            <a:r>
              <a:rPr lang="uz-Cyrl-UZ" sz="2400" b="1" dirty="0"/>
              <a:t>4.</a:t>
            </a:r>
            <a:r>
              <a:rPr lang="uz-Cyrl-UZ" sz="2400" dirty="0"/>
              <a:t> Аксарият ҳолларда Кузатув кенгаши томонидан ички аудит хизмати назоратсиз қолдирилган, уларнинг текшириши натижалари ўрганилмайди, айбдорларга чора кўрилмайди. </a:t>
            </a:r>
          </a:p>
          <a:p>
            <a:pPr algn="just"/>
            <a:r>
              <a:rPr lang="uz-Cyrl-UZ" sz="2400" b="1" dirty="0"/>
              <a:t>Хатоларни хисоботда ёзиш орқали ижро органи ва ички аудит ўртасида муносабат таранглашади.</a:t>
            </a:r>
          </a:p>
          <a:p>
            <a:pPr algn="just"/>
            <a:r>
              <a:rPr lang="uz-Cyrl-UZ" sz="2400" dirty="0"/>
              <a:t>Чора кўрилмаслик натижасида</a:t>
            </a:r>
            <a:r>
              <a:rPr lang="en-US" sz="2400" dirty="0"/>
              <a:t> </a:t>
            </a:r>
            <a:r>
              <a:rPr lang="uz-Cyrl-UZ" sz="2400" dirty="0"/>
              <a:t>ва </a:t>
            </a:r>
            <a:r>
              <a:rPr lang="uz-Cyrl-UZ" sz="2400" b="1" dirty="0"/>
              <a:t>“фаолиятига халақит бераётганлиги учун” </a:t>
            </a:r>
            <a:r>
              <a:rPr lang="uz-Cyrl-UZ" sz="2400" dirty="0"/>
              <a:t>ижро органи ички аудитни ишдан бўшатишга, яъни уни кузатув кенгаши орқали бўшатворишга харакат қилади ва натижага эришмоқда.</a:t>
            </a:r>
          </a:p>
          <a:p>
            <a:pPr algn="just"/>
            <a:r>
              <a:rPr lang="uz-Cyrl-UZ" sz="2400" dirty="0"/>
              <a:t>Чунки кузатув кенгаши муаммони хал қилишидан кўра ходимни бўшатвориши осонроқ.</a:t>
            </a:r>
          </a:p>
        </p:txBody>
      </p:sp>
      <p:pic>
        <p:nvPicPr>
          <p:cNvPr id="5122" name="Picture 2" descr="Най-елегантното уволнение">
            <a:extLst>
              <a:ext uri="{FF2B5EF4-FFF2-40B4-BE49-F238E27FC236}">
                <a16:creationId xmlns:a16="http://schemas.microsoft.com/office/drawing/2014/main" id="{101525EF-B5D7-4BA4-A4E3-9E834AD18A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7860" y="4515570"/>
            <a:ext cx="4344140" cy="2342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316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8"/>
            <a:ext cx="10590837" cy="1157893"/>
          </a:xfrm>
        </p:spPr>
        <p:txBody>
          <a:bodyPr>
            <a:normAutofit/>
          </a:bodyPr>
          <a:lstStyle/>
          <a:p>
            <a:r>
              <a:rPr lang="ru-RU" b="1" dirty="0">
                <a:latin typeface="+mn-lt"/>
              </a:rPr>
              <a:t>2</a:t>
            </a:r>
            <a:r>
              <a:rPr lang="en-US" b="1" dirty="0">
                <a:latin typeface="+mn-lt"/>
              </a:rPr>
              <a:t>.</a:t>
            </a:r>
            <a:r>
              <a:rPr lang="ru-RU" b="1" dirty="0">
                <a:latin typeface="+mn-lt"/>
              </a:rPr>
              <a:t>2. </a:t>
            </a:r>
            <a:r>
              <a:rPr lang="ru-RU" b="1" dirty="0" err="1">
                <a:latin typeface="+mn-lt"/>
              </a:rPr>
              <a:t>Бошқарувдаги</a:t>
            </a:r>
            <a:r>
              <a:rPr lang="ru-RU" b="1" dirty="0">
                <a:latin typeface="+mn-lt"/>
              </a:rPr>
              <a:t> </a:t>
            </a:r>
            <a:r>
              <a:rPr lang="ru-RU" b="1" dirty="0" err="1">
                <a:latin typeface="+mn-lt"/>
              </a:rPr>
              <a:t>муаммолар</a:t>
            </a:r>
            <a:r>
              <a:rPr lang="ru-RU" b="1" dirty="0">
                <a:latin typeface="+mn-lt"/>
              </a:rPr>
              <a:t> (</a:t>
            </a:r>
            <a:r>
              <a:rPr lang="ru-RU" b="1" dirty="0" err="1">
                <a:latin typeface="+mn-lt"/>
              </a:rPr>
              <a:t>давоми</a:t>
            </a:r>
            <a:r>
              <a:rPr lang="ru-RU" b="1" dirty="0">
                <a:latin typeface="+mn-lt"/>
              </a:rPr>
              <a:t>)</a:t>
            </a: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669001"/>
            <a:ext cx="7634796" cy="5015883"/>
          </a:xfrm>
        </p:spPr>
        <p:txBody>
          <a:bodyPr>
            <a:normAutofit/>
          </a:bodyPr>
          <a:lstStyle/>
          <a:p>
            <a:pPr algn="just"/>
            <a:r>
              <a:rPr lang="uz-Cyrl-UZ" sz="2400" b="1" dirty="0"/>
              <a:t>5.</a:t>
            </a:r>
            <a:r>
              <a:rPr lang="uz-Cyrl-UZ" sz="2400" dirty="0"/>
              <a:t> Кузатув кенгаши аъзолари жамиятлардан оладиган даромадини ўйлаб шу иш билан шуғулланмоқда. Аслида қанча масъулият ва жавобгарлиги борлигини билмайди. Бирорта корпоратив низоларда кузатув кенгаши аъзолари жавобгар бўлган эмас.</a:t>
            </a:r>
          </a:p>
          <a:p>
            <a:pPr algn="just"/>
            <a:r>
              <a:rPr lang="uz-Cyrl-UZ" sz="2400" dirty="0"/>
              <a:t>Кузатув кенгаши ички аудитни ойлигини ошириш хақида ўйлаши керак. Шундан сўнггина натижа кутиши керак.</a:t>
            </a:r>
          </a:p>
          <a:p>
            <a:pPr algn="just"/>
            <a:endParaRPr lang="ru-RU" sz="2400" dirty="0"/>
          </a:p>
        </p:txBody>
      </p:sp>
      <p:pic>
        <p:nvPicPr>
          <p:cNvPr id="6146" name="Picture 2" descr="Как просить повышения зарплаты?">
            <a:extLst>
              <a:ext uri="{FF2B5EF4-FFF2-40B4-BE49-F238E27FC236}">
                <a16:creationId xmlns:a16="http://schemas.microsoft.com/office/drawing/2014/main" id="{A5F238E1-E202-4EEB-BE5E-3F4A36251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388" y="4230346"/>
            <a:ext cx="4540612" cy="264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855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9DFDC4-A251-488E-910C-7C52860F5DA0}"/>
              </a:ext>
            </a:extLst>
          </p:cNvPr>
          <p:cNvSpPr>
            <a:spLocks noGrp="1"/>
          </p:cNvSpPr>
          <p:nvPr>
            <p:ph type="title"/>
          </p:nvPr>
        </p:nvSpPr>
        <p:spPr>
          <a:xfrm>
            <a:off x="736847" y="478338"/>
            <a:ext cx="11354539" cy="1128520"/>
          </a:xfrm>
        </p:spPr>
        <p:txBody>
          <a:bodyPr>
            <a:noAutofit/>
          </a:bodyPr>
          <a:lstStyle/>
          <a:p>
            <a:r>
              <a:rPr lang="ru-RU" sz="3200" b="1" dirty="0">
                <a:latin typeface="+mn-lt"/>
              </a:rPr>
              <a:t>2</a:t>
            </a:r>
            <a:r>
              <a:rPr lang="en-US" sz="3200" b="1" dirty="0">
                <a:latin typeface="+mn-lt"/>
              </a:rPr>
              <a:t>.</a:t>
            </a:r>
            <a:r>
              <a:rPr lang="ru-RU" sz="3200" b="1" dirty="0">
                <a:latin typeface="+mn-lt"/>
              </a:rPr>
              <a:t>2. </a:t>
            </a:r>
            <a:r>
              <a:rPr lang="ru-RU" sz="3200" b="1" dirty="0" err="1">
                <a:latin typeface="+mn-lt"/>
              </a:rPr>
              <a:t>Бошқарувдаги</a:t>
            </a:r>
            <a:r>
              <a:rPr lang="ru-RU" sz="3200" b="1" dirty="0">
                <a:latin typeface="+mn-lt"/>
              </a:rPr>
              <a:t> </a:t>
            </a:r>
            <a:r>
              <a:rPr lang="ru-RU" sz="3200" b="1" dirty="0" err="1">
                <a:latin typeface="+mn-lt"/>
              </a:rPr>
              <a:t>муаммолар</a:t>
            </a:r>
            <a:r>
              <a:rPr lang="ru-RU" sz="3200" b="1" dirty="0">
                <a:latin typeface="+mn-lt"/>
              </a:rPr>
              <a:t> (</a:t>
            </a:r>
            <a:r>
              <a:rPr lang="ru-RU" sz="3200" b="1" dirty="0" err="1">
                <a:latin typeface="+mn-lt"/>
              </a:rPr>
              <a:t>давоми</a:t>
            </a:r>
            <a:r>
              <a:rPr lang="ru-RU" sz="3200" b="1" dirty="0">
                <a:latin typeface="+mn-lt"/>
              </a:rPr>
              <a:t>)</a:t>
            </a:r>
          </a:p>
        </p:txBody>
      </p:sp>
      <p:sp>
        <p:nvSpPr>
          <p:cNvPr id="3" name="Объект 2">
            <a:extLst>
              <a:ext uri="{FF2B5EF4-FFF2-40B4-BE49-F238E27FC236}">
                <a16:creationId xmlns:a16="http://schemas.microsoft.com/office/drawing/2014/main" id="{FBA34BAF-86D4-443B-94A4-7F1CD70DA81B}"/>
              </a:ext>
            </a:extLst>
          </p:cNvPr>
          <p:cNvSpPr>
            <a:spLocks noGrp="1"/>
          </p:cNvSpPr>
          <p:nvPr>
            <p:ph sz="quarter" idx="13"/>
          </p:nvPr>
        </p:nvSpPr>
        <p:spPr>
          <a:xfrm>
            <a:off x="913773" y="1438184"/>
            <a:ext cx="5762235" cy="5068634"/>
          </a:xfrm>
        </p:spPr>
        <p:txBody>
          <a:bodyPr>
            <a:normAutofit/>
          </a:bodyPr>
          <a:lstStyle/>
          <a:p>
            <a:r>
              <a:rPr lang="uz-Cyrl-UZ" sz="2800" b="1" dirty="0"/>
              <a:t>6.</a:t>
            </a:r>
            <a:r>
              <a:rPr lang="uz-Cyrl-UZ" sz="2800" dirty="0"/>
              <a:t> Ички аудиторлар малака оширмасдан, тажриба алмашмасдан ўз билганича ишлаб келмоқда, чунки уларнинг ишини кузатув кенгаши тушунмайди.</a:t>
            </a:r>
          </a:p>
          <a:p>
            <a:r>
              <a:rPr lang="uz-Cyrl-UZ" dirty="0"/>
              <a:t>Натижада сифатсиз хисоботлар пайдо бўлмоқда. </a:t>
            </a:r>
          </a:p>
          <a:p>
            <a:r>
              <a:rPr lang="uz-Cyrl-UZ" b="1" dirty="0"/>
              <a:t>Давактив эса хамма ички аудиторлар етарли билимга эга эмас деб хисобламоқда.</a:t>
            </a:r>
            <a:endParaRPr lang="uz-Cyrl-UZ" sz="2800" b="1" dirty="0"/>
          </a:p>
          <a:p>
            <a:endParaRPr lang="ru-RU" dirty="0"/>
          </a:p>
        </p:txBody>
      </p:sp>
      <p:pic>
        <p:nvPicPr>
          <p:cNvPr id="7170" name="Picture 2" descr="СОВЕТСКИЕ ПЛАКАТЫ ПО ТЕМАТИКЕ ЖУРНАЛА «ЗЕМЛЯ БЕЛАРУСИ» - Земля Беларуси">
            <a:extLst>
              <a:ext uri="{FF2B5EF4-FFF2-40B4-BE49-F238E27FC236}">
                <a16:creationId xmlns:a16="http://schemas.microsoft.com/office/drawing/2014/main" id="{0F12E903-E27D-4B3A-9378-C3ECCF185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0895" y="1514844"/>
            <a:ext cx="3851105" cy="5343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667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9B0718-F6BC-479C-AB63-217FD13C65E6}"/>
              </a:ext>
            </a:extLst>
          </p:cNvPr>
          <p:cNvSpPr>
            <a:spLocks noGrp="1"/>
          </p:cNvSpPr>
          <p:nvPr>
            <p:ph type="title"/>
          </p:nvPr>
        </p:nvSpPr>
        <p:spPr>
          <a:xfrm>
            <a:off x="665199" y="183638"/>
            <a:ext cx="8911687" cy="402288"/>
          </a:xfrm>
        </p:spPr>
        <p:txBody>
          <a:bodyPr>
            <a:normAutofit fontScale="90000"/>
          </a:bodyPr>
          <a:lstStyle/>
          <a:p>
            <a:r>
              <a:rPr lang="uz-Cyrl-UZ" b="1" dirty="0"/>
              <a:t>Ечим. </a:t>
            </a:r>
            <a:r>
              <a:rPr lang="uz-Cyrl-UZ" dirty="0"/>
              <a:t>Нима қилиш керак?</a:t>
            </a:r>
            <a:endParaRPr lang="ru-RU" dirty="0"/>
          </a:p>
        </p:txBody>
      </p:sp>
      <p:graphicFrame>
        <p:nvGraphicFramePr>
          <p:cNvPr id="6" name="Таблица 6">
            <a:extLst>
              <a:ext uri="{FF2B5EF4-FFF2-40B4-BE49-F238E27FC236}">
                <a16:creationId xmlns:a16="http://schemas.microsoft.com/office/drawing/2014/main" id="{C87603DF-8CF3-4751-B6E8-E49630C56968}"/>
              </a:ext>
            </a:extLst>
          </p:cNvPr>
          <p:cNvGraphicFramePr>
            <a:graphicFrameLocks noGrp="1"/>
          </p:cNvGraphicFramePr>
          <p:nvPr>
            <p:ph sz="quarter" idx="13"/>
            <p:extLst>
              <p:ext uri="{D42A27DB-BD31-4B8C-83A1-F6EECF244321}">
                <p14:modId xmlns:p14="http://schemas.microsoft.com/office/powerpoint/2010/main" val="3422876837"/>
              </p:ext>
            </p:extLst>
          </p:nvPr>
        </p:nvGraphicFramePr>
        <p:xfrm>
          <a:off x="150920" y="671328"/>
          <a:ext cx="11958222" cy="4881880"/>
        </p:xfrm>
        <a:graphic>
          <a:graphicData uri="http://schemas.openxmlformats.org/drawingml/2006/table">
            <a:tbl>
              <a:tblPr firstRow="1" bandRow="1">
                <a:tableStyleId>{5C22544A-7EE6-4342-B048-85BDC9FD1C3A}</a:tableStyleId>
              </a:tblPr>
              <a:tblGrid>
                <a:gridCol w="512679">
                  <a:extLst>
                    <a:ext uri="{9D8B030D-6E8A-4147-A177-3AD203B41FA5}">
                      <a16:colId xmlns:a16="http://schemas.microsoft.com/office/drawing/2014/main" val="4164343407"/>
                    </a:ext>
                  </a:extLst>
                </a:gridCol>
                <a:gridCol w="3816249">
                  <a:extLst>
                    <a:ext uri="{9D8B030D-6E8A-4147-A177-3AD203B41FA5}">
                      <a16:colId xmlns:a16="http://schemas.microsoft.com/office/drawing/2014/main" val="2911552666"/>
                    </a:ext>
                  </a:extLst>
                </a:gridCol>
                <a:gridCol w="5121213">
                  <a:extLst>
                    <a:ext uri="{9D8B030D-6E8A-4147-A177-3AD203B41FA5}">
                      <a16:colId xmlns:a16="http://schemas.microsoft.com/office/drawing/2014/main" val="3749605903"/>
                    </a:ext>
                  </a:extLst>
                </a:gridCol>
                <a:gridCol w="2508081">
                  <a:extLst>
                    <a:ext uri="{9D8B030D-6E8A-4147-A177-3AD203B41FA5}">
                      <a16:colId xmlns:a16="http://schemas.microsoft.com/office/drawing/2014/main" val="3431234490"/>
                    </a:ext>
                  </a:extLst>
                </a:gridCol>
              </a:tblGrid>
              <a:tr h="370840">
                <a:tc>
                  <a:txBody>
                    <a:bodyPr/>
                    <a:lstStyle/>
                    <a:p>
                      <a:pPr algn="ctr"/>
                      <a:r>
                        <a:rPr lang="uz-Cyrl-UZ" sz="1600" dirty="0"/>
                        <a:t>№</a:t>
                      </a:r>
                      <a:endParaRPr lang="ru-RU" sz="1600" dirty="0"/>
                    </a:p>
                  </a:txBody>
                  <a:tcPr/>
                </a:tc>
                <a:tc>
                  <a:txBody>
                    <a:bodyPr/>
                    <a:lstStyle/>
                    <a:p>
                      <a:pPr algn="ctr"/>
                      <a:r>
                        <a:rPr lang="uz-Cyrl-UZ" sz="1600" dirty="0"/>
                        <a:t>Муаммолар</a:t>
                      </a:r>
                      <a:endParaRPr lang="ru-RU" sz="1600" dirty="0"/>
                    </a:p>
                  </a:txBody>
                  <a:tcPr/>
                </a:tc>
                <a:tc>
                  <a:txBody>
                    <a:bodyPr/>
                    <a:lstStyle/>
                    <a:p>
                      <a:pPr algn="ctr"/>
                      <a:r>
                        <a:rPr lang="uz-Cyrl-UZ" sz="1600" dirty="0"/>
                        <a:t>Ечимлар</a:t>
                      </a:r>
                      <a:endParaRPr lang="ru-RU" sz="1600" dirty="0"/>
                    </a:p>
                  </a:txBody>
                  <a:tcPr/>
                </a:tc>
                <a:tc>
                  <a:txBody>
                    <a:bodyPr/>
                    <a:lstStyle/>
                    <a:p>
                      <a:pPr algn="ctr"/>
                      <a:r>
                        <a:rPr lang="uz-Cyrl-UZ" sz="1600" dirty="0"/>
                        <a:t>Натижа</a:t>
                      </a:r>
                      <a:endParaRPr lang="ru-RU" sz="1600" dirty="0"/>
                    </a:p>
                  </a:txBody>
                  <a:tcPr/>
                </a:tc>
                <a:extLst>
                  <a:ext uri="{0D108BD9-81ED-4DB2-BD59-A6C34878D82A}">
                    <a16:rowId xmlns:a16="http://schemas.microsoft.com/office/drawing/2014/main" val="531448922"/>
                  </a:ext>
                </a:extLst>
              </a:tr>
              <a:tr h="370840">
                <a:tc gridSpan="4">
                  <a:txBody>
                    <a:bodyPr/>
                    <a:lstStyle/>
                    <a:p>
                      <a:pPr algn="ctr"/>
                      <a:r>
                        <a:rPr lang="uz-Cyrl-UZ" sz="2000" b="1" dirty="0"/>
                        <a:t>Қонунчиликдаги муаммолар</a:t>
                      </a:r>
                      <a:endParaRPr lang="ru-RU" sz="2000" b="1" dirty="0"/>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930004355"/>
                  </a:ext>
                </a:extLst>
              </a:tr>
              <a:tr h="370840">
                <a:tc>
                  <a:txBody>
                    <a:bodyPr/>
                    <a:lstStyle/>
                    <a:p>
                      <a:pPr algn="ctr"/>
                      <a:r>
                        <a:rPr lang="uz-Cyrl-UZ" sz="1600" b="1" dirty="0"/>
                        <a:t>1</a:t>
                      </a:r>
                      <a:endParaRPr lang="ru-RU" sz="1600" b="1" dirty="0"/>
                    </a:p>
                  </a:txBody>
                  <a:tcPr/>
                </a:tc>
                <a:tc>
                  <a:txBody>
                    <a:bodyPr/>
                    <a:lstStyle/>
                    <a:p>
                      <a:pPr algn="ctr"/>
                      <a:r>
                        <a:rPr lang="uz-Cyrl-UZ" sz="1600" b="0" dirty="0"/>
                        <a:t>Ортиқча талаблар мавжуд. </a:t>
                      </a:r>
                    </a:p>
                    <a:p>
                      <a:pPr algn="ctr"/>
                      <a:r>
                        <a:rPr lang="uz-Cyrl-UZ" sz="1600" b="0" dirty="0"/>
                        <a:t>Ички аудит сертификатини олишни имкони йўқ</a:t>
                      </a:r>
                      <a:endParaRPr lang="ru-RU" sz="1600" b="0" dirty="0"/>
                    </a:p>
                  </a:txBody>
                  <a:tcPr/>
                </a:tc>
                <a:tc>
                  <a:txBody>
                    <a:bodyPr/>
                    <a:lstStyle/>
                    <a:p>
                      <a:r>
                        <a:rPr lang="uz-Cyrl-UZ" sz="1600" dirty="0"/>
                        <a:t>“Ҳалқаро сертификат доирасида «Молиявий ҳисоб» фанини муваффақиятли топширганлиги тўғрисидаги ҳужжатга эга бўлиш” талаби бекор қилиниши керак</a:t>
                      </a:r>
                      <a:endParaRPr lang="ru-RU" sz="1600" dirty="0"/>
                    </a:p>
                  </a:txBody>
                  <a:tcPr/>
                </a:tc>
                <a:tc>
                  <a:txBody>
                    <a:bodyPr/>
                    <a:lstStyle/>
                    <a:p>
                      <a:r>
                        <a:rPr lang="uz-Cyrl-UZ" sz="1600" dirty="0"/>
                        <a:t>Ички аудиторлар сони кўпаяди.</a:t>
                      </a:r>
                      <a:endParaRPr lang="ru-RU" sz="1600" dirty="0"/>
                    </a:p>
                  </a:txBody>
                  <a:tcPr/>
                </a:tc>
                <a:extLst>
                  <a:ext uri="{0D108BD9-81ED-4DB2-BD59-A6C34878D82A}">
                    <a16:rowId xmlns:a16="http://schemas.microsoft.com/office/drawing/2014/main" val="4294246403"/>
                  </a:ext>
                </a:extLst>
              </a:tr>
              <a:tr h="370840">
                <a:tc>
                  <a:txBody>
                    <a:bodyPr/>
                    <a:lstStyle/>
                    <a:p>
                      <a:pPr algn="ctr"/>
                      <a:r>
                        <a:rPr lang="uz-Cyrl-UZ" sz="1600" b="1" dirty="0"/>
                        <a:t>2</a:t>
                      </a:r>
                      <a:endParaRPr lang="ru-RU" sz="1600" b="1" dirty="0"/>
                    </a:p>
                  </a:txBody>
                  <a:tcPr/>
                </a:tc>
                <a:tc>
                  <a:txBody>
                    <a:bodyPr/>
                    <a:lstStyle/>
                    <a:p>
                      <a:pPr algn="ctr"/>
                      <a:r>
                        <a:rPr lang="ru-RU" sz="1600" b="0" dirty="0"/>
                        <a:t>Ички </a:t>
                      </a:r>
                      <a:r>
                        <a:rPr lang="ru-RU" sz="1600" b="0" dirty="0" err="1"/>
                        <a:t>аудиторларни</a:t>
                      </a:r>
                      <a:r>
                        <a:rPr lang="ru-RU" sz="1600" b="0" dirty="0"/>
                        <a:t> </a:t>
                      </a:r>
                      <a:r>
                        <a:rPr lang="ru-RU" sz="1600" b="0" dirty="0" err="1"/>
                        <a:t>мустақиллиги</a:t>
                      </a:r>
                      <a:r>
                        <a:rPr lang="ru-RU" sz="1600" b="0" dirty="0"/>
                        <a:t> </a:t>
                      </a:r>
                      <a:r>
                        <a:rPr lang="ru-RU" sz="1600" b="0" dirty="0" err="1"/>
                        <a:t>йўқотилган</a:t>
                      </a:r>
                      <a:r>
                        <a:rPr lang="ru-RU" sz="1600" b="0" dirty="0"/>
                        <a:t>. </a:t>
                      </a:r>
                    </a:p>
                  </a:txBody>
                  <a:tcPr/>
                </a:tc>
                <a:tc>
                  <a:txBody>
                    <a:bodyPr/>
                    <a:lstStyle/>
                    <a:p>
                      <a:r>
                        <a:rPr lang="uz-Cyrl-UZ" sz="1600" dirty="0"/>
                        <a:t>Ички аудиторларни штат жадвалига киритилиши бекор қилиниши керак</a:t>
                      </a:r>
                      <a:endParaRPr lang="ru-RU" sz="1600" dirty="0"/>
                    </a:p>
                  </a:txBody>
                  <a:tcPr/>
                </a:tc>
                <a:tc>
                  <a:txBody>
                    <a:bodyPr/>
                    <a:lstStyle/>
                    <a:p>
                      <a:r>
                        <a:rPr lang="uz-Cyrl-UZ" sz="1600" dirty="0"/>
                        <a:t>Мустақиллик таъминланади</a:t>
                      </a:r>
                      <a:endParaRPr lang="ru-RU" sz="1600" dirty="0"/>
                    </a:p>
                  </a:txBody>
                  <a:tcPr/>
                </a:tc>
                <a:extLst>
                  <a:ext uri="{0D108BD9-81ED-4DB2-BD59-A6C34878D82A}">
                    <a16:rowId xmlns:a16="http://schemas.microsoft.com/office/drawing/2014/main" val="4290630568"/>
                  </a:ext>
                </a:extLst>
              </a:tr>
              <a:tr h="370840">
                <a:tc>
                  <a:txBody>
                    <a:bodyPr/>
                    <a:lstStyle/>
                    <a:p>
                      <a:pPr algn="ctr"/>
                      <a:r>
                        <a:rPr lang="uz-Cyrl-UZ" sz="1600" b="1" dirty="0"/>
                        <a:t>3</a:t>
                      </a:r>
                      <a:endParaRPr lang="ru-RU" sz="1600" b="1" dirty="0"/>
                    </a:p>
                  </a:txBody>
                  <a:tcPr/>
                </a:tc>
                <a:tc>
                  <a:txBody>
                    <a:bodyPr/>
                    <a:lstStyle/>
                    <a:p>
                      <a:pPr algn="ctr"/>
                      <a:r>
                        <a:rPr lang="uz-Cyrl-UZ" sz="1600" b="0" dirty="0"/>
                        <a:t>Фаолиятдаги камчиликлар учун жазо фақат ички аудит хизматига қаратилган. </a:t>
                      </a:r>
                      <a:endParaRPr lang="ru-RU" sz="1600" b="0" dirty="0"/>
                    </a:p>
                  </a:txBody>
                  <a:tcPr/>
                </a:tc>
                <a:tc>
                  <a:txBody>
                    <a:bodyPr/>
                    <a:lstStyle/>
                    <a:p>
                      <a:r>
                        <a:rPr lang="uz-Cyrl-UZ" sz="1600" dirty="0"/>
                        <a:t>Ушбу бандларни бекор қилиш ёки кузатув кенгаши ва ижро органини хам жазолаш механизмлари киритилиши лозим.</a:t>
                      </a:r>
                      <a:endParaRPr lang="ru-RU" sz="1600" dirty="0"/>
                    </a:p>
                  </a:txBody>
                  <a:tcPr/>
                </a:tc>
                <a:tc>
                  <a:txBody>
                    <a:bodyPr/>
                    <a:lstStyle/>
                    <a:p>
                      <a:r>
                        <a:rPr lang="uz-Cyrl-UZ" sz="1600" dirty="0"/>
                        <a:t>Корпоратив бошқарувнинг қолган бўғинлари ҳам масъулиятни хис қилади.</a:t>
                      </a:r>
                      <a:endParaRPr lang="ru-RU" sz="1600" dirty="0"/>
                    </a:p>
                  </a:txBody>
                  <a:tcPr/>
                </a:tc>
                <a:extLst>
                  <a:ext uri="{0D108BD9-81ED-4DB2-BD59-A6C34878D82A}">
                    <a16:rowId xmlns:a16="http://schemas.microsoft.com/office/drawing/2014/main" val="2397641501"/>
                  </a:ext>
                </a:extLst>
              </a:tr>
              <a:tr h="370840">
                <a:tc>
                  <a:txBody>
                    <a:bodyPr/>
                    <a:lstStyle/>
                    <a:p>
                      <a:pPr algn="ctr"/>
                      <a:r>
                        <a:rPr lang="uz-Cyrl-UZ" sz="1600" b="1" dirty="0"/>
                        <a:t>4</a:t>
                      </a:r>
                      <a:endParaRPr lang="ru-RU" sz="1600" b="1" dirty="0"/>
                    </a:p>
                  </a:txBody>
                  <a:tcPr/>
                </a:tc>
                <a:tc>
                  <a:txBody>
                    <a:bodyPr/>
                    <a:lstStyle/>
                    <a:p>
                      <a:pPr algn="ctr"/>
                      <a:r>
                        <a:rPr lang="uz-Cyrl-UZ" sz="1600" b="0" dirty="0"/>
                        <a:t>Ёш кадрларни сохага жалб қилиш имконсиз.  Фақат профессионаллар ишлаши мумкин.</a:t>
                      </a:r>
                      <a:endParaRPr lang="ru-RU" sz="1600" b="0" dirty="0"/>
                    </a:p>
                  </a:txBody>
                  <a:tcPr/>
                </a:tc>
                <a:tc>
                  <a:txBody>
                    <a:bodyPr/>
                    <a:lstStyle/>
                    <a:p>
                      <a:r>
                        <a:rPr lang="uz-Cyrl-UZ" sz="1600" dirty="0"/>
                        <a:t>Ушбу банд ўзгартирилиши яъни фақат ички аудит хизмати бошлиғида сертификат мажбурий қолган ходимларга ихтиёрий бўлиши керак</a:t>
                      </a:r>
                      <a:endParaRPr lang="ru-RU" sz="1600" dirty="0"/>
                    </a:p>
                  </a:txBody>
                  <a:tcPr/>
                </a:tc>
                <a:tc>
                  <a:txBody>
                    <a:bodyPr/>
                    <a:lstStyle/>
                    <a:p>
                      <a:r>
                        <a:rPr lang="ru-RU" sz="1600" dirty="0"/>
                        <a:t>Ёш </a:t>
                      </a:r>
                      <a:r>
                        <a:rPr lang="ru-RU" sz="1600" dirty="0" err="1"/>
                        <a:t>кадрларни</a:t>
                      </a:r>
                      <a:r>
                        <a:rPr lang="ru-RU" sz="1600" dirty="0"/>
                        <a:t> </a:t>
                      </a:r>
                      <a:r>
                        <a:rPr lang="ru-RU" sz="1600" dirty="0" err="1"/>
                        <a:t>сохага</a:t>
                      </a:r>
                      <a:r>
                        <a:rPr lang="ru-RU" sz="1600" dirty="0"/>
                        <a:t> </a:t>
                      </a:r>
                      <a:r>
                        <a:rPr lang="ru-RU" sz="1600" dirty="0" err="1"/>
                        <a:t>жалб</a:t>
                      </a:r>
                      <a:r>
                        <a:rPr lang="ru-RU" sz="1600" dirty="0"/>
                        <a:t> </a:t>
                      </a:r>
                      <a:r>
                        <a:rPr lang="ru-RU" sz="1600" dirty="0" err="1"/>
                        <a:t>қилиш</a:t>
                      </a:r>
                      <a:r>
                        <a:rPr lang="ru-RU" sz="1600" dirty="0"/>
                        <a:t> </a:t>
                      </a:r>
                      <a:r>
                        <a:rPr lang="ru-RU" sz="1600" dirty="0" err="1"/>
                        <a:t>орқали</a:t>
                      </a:r>
                      <a:r>
                        <a:rPr lang="ru-RU" sz="1600" dirty="0"/>
                        <a:t> </a:t>
                      </a:r>
                      <a:r>
                        <a:rPr lang="ru-RU" sz="1600" dirty="0" err="1"/>
                        <a:t>малакали</a:t>
                      </a:r>
                      <a:r>
                        <a:rPr lang="ru-RU" sz="1600" dirty="0"/>
                        <a:t> </a:t>
                      </a:r>
                      <a:r>
                        <a:rPr lang="ru-RU" sz="1600" dirty="0" err="1"/>
                        <a:t>мутахассислар</a:t>
                      </a:r>
                      <a:r>
                        <a:rPr lang="ru-RU" sz="1600" dirty="0"/>
                        <a:t> </a:t>
                      </a:r>
                      <a:r>
                        <a:rPr lang="ru-RU" sz="1600" dirty="0" err="1"/>
                        <a:t>пайдо</a:t>
                      </a:r>
                      <a:r>
                        <a:rPr lang="ru-RU" sz="1600" dirty="0"/>
                        <a:t> </a:t>
                      </a:r>
                      <a:r>
                        <a:rPr lang="ru-RU" sz="1600" dirty="0" err="1"/>
                        <a:t>бўлишига</a:t>
                      </a:r>
                      <a:r>
                        <a:rPr lang="ru-RU" sz="1600" dirty="0"/>
                        <a:t> </a:t>
                      </a:r>
                      <a:r>
                        <a:rPr lang="ru-RU" sz="1600" dirty="0" err="1"/>
                        <a:t>эришилади</a:t>
                      </a:r>
                      <a:endParaRPr lang="ru-RU" sz="1600" dirty="0"/>
                    </a:p>
                  </a:txBody>
                  <a:tcPr/>
                </a:tc>
                <a:extLst>
                  <a:ext uri="{0D108BD9-81ED-4DB2-BD59-A6C34878D82A}">
                    <a16:rowId xmlns:a16="http://schemas.microsoft.com/office/drawing/2014/main" val="543689259"/>
                  </a:ext>
                </a:extLst>
              </a:tr>
              <a:tr h="370840">
                <a:tc>
                  <a:txBody>
                    <a:bodyPr/>
                    <a:lstStyle/>
                    <a:p>
                      <a:pPr algn="ctr"/>
                      <a:r>
                        <a:rPr lang="uz-Cyrl-UZ" sz="1600" b="1" dirty="0"/>
                        <a:t>5</a:t>
                      </a:r>
                      <a:endParaRPr lang="ru-RU" sz="1600" b="1" dirty="0"/>
                    </a:p>
                  </a:txBody>
                  <a:tcPr/>
                </a:tc>
                <a:tc>
                  <a:txBody>
                    <a:bodyPr/>
                    <a:lstStyle/>
                    <a:p>
                      <a:pPr algn="ctr"/>
                      <a:r>
                        <a:rPr lang="ru-RU" sz="1600" b="0" dirty="0"/>
                        <a:t>Ички </a:t>
                      </a:r>
                      <a:r>
                        <a:rPr lang="ru-RU" sz="1600" b="0" dirty="0" err="1"/>
                        <a:t>аудиторлар</a:t>
                      </a:r>
                      <a:r>
                        <a:rPr lang="ru-RU" sz="1600" b="0" dirty="0"/>
                        <a:t> </a:t>
                      </a:r>
                      <a:r>
                        <a:rPr lang="ru-RU" sz="1600" b="0" dirty="0" err="1"/>
                        <a:t>кузатув</a:t>
                      </a:r>
                      <a:r>
                        <a:rPr lang="ru-RU" sz="1600" b="0" dirty="0"/>
                        <a:t> </a:t>
                      </a:r>
                      <a:r>
                        <a:rPr lang="ru-RU" sz="1600" b="0" dirty="0" err="1"/>
                        <a:t>кенгаши</a:t>
                      </a:r>
                      <a:r>
                        <a:rPr lang="ru-RU" sz="1600" b="0" dirty="0"/>
                        <a:t> </a:t>
                      </a:r>
                      <a:r>
                        <a:rPr lang="ru-RU" sz="1600" b="0" dirty="0" err="1"/>
                        <a:t>томонидан</a:t>
                      </a:r>
                      <a:r>
                        <a:rPr lang="ru-RU" sz="1600" b="0" dirty="0"/>
                        <a:t> </a:t>
                      </a:r>
                      <a:r>
                        <a:rPr lang="ru-RU" sz="1600" b="0" dirty="0" err="1"/>
                        <a:t>аттестациядан</a:t>
                      </a:r>
                      <a:r>
                        <a:rPr lang="ru-RU" sz="1600" b="0" dirty="0"/>
                        <a:t>  </a:t>
                      </a:r>
                      <a:r>
                        <a:rPr lang="ru-RU" sz="1600" b="0" dirty="0" err="1"/>
                        <a:t>ўтказилиши</a:t>
                      </a:r>
                      <a:r>
                        <a:rPr lang="ru-RU" sz="1600" b="0" dirty="0"/>
                        <a:t> </a:t>
                      </a:r>
                      <a:r>
                        <a:rPr lang="uz-Cyrl-UZ" sz="1600" b="0" dirty="0"/>
                        <a:t>белгилаган</a:t>
                      </a:r>
                      <a:endParaRPr lang="ru-RU" sz="1600" b="0" dirty="0"/>
                    </a:p>
                  </a:txBody>
                  <a:tcPr/>
                </a:tc>
                <a:tc>
                  <a:txBody>
                    <a:bodyPr/>
                    <a:lstStyle/>
                    <a:p>
                      <a:r>
                        <a:rPr lang="uz-Cyrl-UZ" sz="1600" dirty="0"/>
                        <a:t>Аттестациядан ўтказиш жамоатчилик бирлашмаларида бўлиши лозим</a:t>
                      </a:r>
                      <a:endParaRPr lang="ru-RU" sz="1600" dirty="0"/>
                    </a:p>
                  </a:txBody>
                  <a:tcPr/>
                </a:tc>
                <a:tc>
                  <a:txBody>
                    <a:bodyPr/>
                    <a:lstStyle/>
                    <a:p>
                      <a:r>
                        <a:rPr lang="uz-Cyrl-UZ" sz="1600" dirty="0"/>
                        <a:t>Шунда аудиторга хаққоний баҳо берилади</a:t>
                      </a:r>
                      <a:endParaRPr lang="ru-RU" sz="1600" dirty="0"/>
                    </a:p>
                  </a:txBody>
                  <a:tcPr/>
                </a:tc>
                <a:extLst>
                  <a:ext uri="{0D108BD9-81ED-4DB2-BD59-A6C34878D82A}">
                    <a16:rowId xmlns:a16="http://schemas.microsoft.com/office/drawing/2014/main" val="3007363749"/>
                  </a:ext>
                </a:extLst>
              </a:tr>
            </a:tbl>
          </a:graphicData>
        </a:graphic>
      </p:graphicFrame>
    </p:spTree>
    <p:extLst>
      <p:ext uri="{BB962C8B-B14F-4D97-AF65-F5344CB8AC3E}">
        <p14:creationId xmlns:p14="http://schemas.microsoft.com/office/powerpoint/2010/main" val="154067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9B0718-F6BC-479C-AB63-217FD13C65E6}"/>
              </a:ext>
            </a:extLst>
          </p:cNvPr>
          <p:cNvSpPr>
            <a:spLocks noGrp="1"/>
          </p:cNvSpPr>
          <p:nvPr>
            <p:ph type="title"/>
          </p:nvPr>
        </p:nvSpPr>
        <p:spPr>
          <a:xfrm>
            <a:off x="665199" y="183638"/>
            <a:ext cx="8911687" cy="549834"/>
          </a:xfrm>
        </p:spPr>
        <p:txBody>
          <a:bodyPr>
            <a:normAutofit fontScale="90000"/>
          </a:bodyPr>
          <a:lstStyle/>
          <a:p>
            <a:r>
              <a:rPr lang="uz-Cyrl-UZ" b="1" dirty="0"/>
              <a:t>Ечим. </a:t>
            </a:r>
            <a:r>
              <a:rPr lang="uz-Cyrl-UZ" dirty="0"/>
              <a:t>Нима қилиш керак?</a:t>
            </a:r>
            <a:endParaRPr lang="ru-RU" dirty="0"/>
          </a:p>
        </p:txBody>
      </p:sp>
      <p:graphicFrame>
        <p:nvGraphicFramePr>
          <p:cNvPr id="6" name="Таблица 6">
            <a:extLst>
              <a:ext uri="{FF2B5EF4-FFF2-40B4-BE49-F238E27FC236}">
                <a16:creationId xmlns:a16="http://schemas.microsoft.com/office/drawing/2014/main" id="{C87603DF-8CF3-4751-B6E8-E49630C56968}"/>
              </a:ext>
            </a:extLst>
          </p:cNvPr>
          <p:cNvGraphicFramePr>
            <a:graphicFrameLocks noGrp="1"/>
          </p:cNvGraphicFramePr>
          <p:nvPr>
            <p:ph sz="quarter" idx="13"/>
            <p:extLst>
              <p:ext uri="{D42A27DB-BD31-4B8C-83A1-F6EECF244321}">
                <p14:modId xmlns:p14="http://schemas.microsoft.com/office/powerpoint/2010/main" val="876691978"/>
              </p:ext>
            </p:extLst>
          </p:nvPr>
        </p:nvGraphicFramePr>
        <p:xfrm>
          <a:off x="290004" y="733472"/>
          <a:ext cx="11611992" cy="6009640"/>
        </p:xfrm>
        <a:graphic>
          <a:graphicData uri="http://schemas.openxmlformats.org/drawingml/2006/table">
            <a:tbl>
              <a:tblPr firstRow="1" bandRow="1">
                <a:tableStyleId>{5C22544A-7EE6-4342-B048-85BDC9FD1C3A}</a:tableStyleId>
              </a:tblPr>
              <a:tblGrid>
                <a:gridCol w="497835">
                  <a:extLst>
                    <a:ext uri="{9D8B030D-6E8A-4147-A177-3AD203B41FA5}">
                      <a16:colId xmlns:a16="http://schemas.microsoft.com/office/drawing/2014/main" val="4164343407"/>
                    </a:ext>
                  </a:extLst>
                </a:gridCol>
                <a:gridCol w="3705756">
                  <a:extLst>
                    <a:ext uri="{9D8B030D-6E8A-4147-A177-3AD203B41FA5}">
                      <a16:colId xmlns:a16="http://schemas.microsoft.com/office/drawing/2014/main" val="2911552666"/>
                    </a:ext>
                  </a:extLst>
                </a:gridCol>
                <a:gridCol w="4972937">
                  <a:extLst>
                    <a:ext uri="{9D8B030D-6E8A-4147-A177-3AD203B41FA5}">
                      <a16:colId xmlns:a16="http://schemas.microsoft.com/office/drawing/2014/main" val="3749605903"/>
                    </a:ext>
                  </a:extLst>
                </a:gridCol>
                <a:gridCol w="2435464">
                  <a:extLst>
                    <a:ext uri="{9D8B030D-6E8A-4147-A177-3AD203B41FA5}">
                      <a16:colId xmlns:a16="http://schemas.microsoft.com/office/drawing/2014/main" val="3431234490"/>
                    </a:ext>
                  </a:extLst>
                </a:gridCol>
              </a:tblGrid>
              <a:tr h="370840">
                <a:tc>
                  <a:txBody>
                    <a:bodyPr/>
                    <a:lstStyle/>
                    <a:p>
                      <a:pPr algn="ctr"/>
                      <a:r>
                        <a:rPr lang="uz-Cyrl-UZ" dirty="0"/>
                        <a:t>№</a:t>
                      </a:r>
                      <a:endParaRPr lang="ru-RU" dirty="0"/>
                    </a:p>
                  </a:txBody>
                  <a:tcPr/>
                </a:tc>
                <a:tc>
                  <a:txBody>
                    <a:bodyPr/>
                    <a:lstStyle/>
                    <a:p>
                      <a:pPr algn="ctr"/>
                      <a:r>
                        <a:rPr lang="uz-Cyrl-UZ" dirty="0"/>
                        <a:t>Муаммолар</a:t>
                      </a:r>
                      <a:endParaRPr lang="ru-RU" dirty="0"/>
                    </a:p>
                  </a:txBody>
                  <a:tcPr/>
                </a:tc>
                <a:tc>
                  <a:txBody>
                    <a:bodyPr/>
                    <a:lstStyle/>
                    <a:p>
                      <a:pPr algn="ctr"/>
                      <a:r>
                        <a:rPr lang="uz-Cyrl-UZ" dirty="0"/>
                        <a:t>Ечимлар</a:t>
                      </a:r>
                      <a:endParaRPr lang="ru-RU" dirty="0"/>
                    </a:p>
                  </a:txBody>
                  <a:tcPr/>
                </a:tc>
                <a:tc>
                  <a:txBody>
                    <a:bodyPr/>
                    <a:lstStyle/>
                    <a:p>
                      <a:pPr algn="ctr"/>
                      <a:r>
                        <a:rPr lang="uz-Cyrl-UZ" dirty="0"/>
                        <a:t>Натижа</a:t>
                      </a:r>
                      <a:endParaRPr lang="ru-RU" dirty="0"/>
                    </a:p>
                  </a:txBody>
                  <a:tcPr/>
                </a:tc>
                <a:extLst>
                  <a:ext uri="{0D108BD9-81ED-4DB2-BD59-A6C34878D82A}">
                    <a16:rowId xmlns:a16="http://schemas.microsoft.com/office/drawing/2014/main" val="531448922"/>
                  </a:ext>
                </a:extLst>
              </a:tr>
              <a:tr h="370840">
                <a:tc gridSpan="4">
                  <a:txBody>
                    <a:bodyPr/>
                    <a:lstStyle/>
                    <a:p>
                      <a:pPr algn="ctr"/>
                      <a:r>
                        <a:rPr lang="uz-Cyrl-UZ" sz="2400" b="1" dirty="0"/>
                        <a:t>Бошқарувдаги муаммолар</a:t>
                      </a:r>
                      <a:endParaRPr lang="ru-RU" sz="2400" b="1" dirty="0"/>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val="930004355"/>
                  </a:ext>
                </a:extLst>
              </a:tr>
              <a:tr h="370840">
                <a:tc>
                  <a:txBody>
                    <a:bodyPr/>
                    <a:lstStyle/>
                    <a:p>
                      <a:pPr algn="ctr"/>
                      <a:r>
                        <a:rPr lang="uz-Cyrl-UZ" sz="1400" b="1" dirty="0"/>
                        <a:t>1</a:t>
                      </a:r>
                      <a:endParaRPr lang="ru-RU" sz="1400" b="1" dirty="0"/>
                    </a:p>
                  </a:txBody>
                  <a:tcPr/>
                </a:tc>
                <a:tc>
                  <a:txBody>
                    <a:bodyPr/>
                    <a:lstStyle/>
                    <a:p>
                      <a:pPr algn="ctr"/>
                      <a:r>
                        <a:rPr lang="uz-Cyrl-UZ" sz="1600" b="0" dirty="0"/>
                        <a:t>Барча АЖ ва МЧЖ ларда кузатув кенгаши танлов асосида амалга оширилмаяпти</a:t>
                      </a:r>
                      <a:endParaRPr lang="ru-RU" sz="1600" b="0" dirty="0"/>
                    </a:p>
                  </a:txBody>
                  <a:tcPr/>
                </a:tc>
                <a:tc>
                  <a:txBody>
                    <a:bodyPr/>
                    <a:lstStyle/>
                    <a:p>
                      <a:r>
                        <a:rPr lang="uz-Cyrl-UZ" sz="1600" b="0" dirty="0"/>
                        <a:t>Барча АЖ ва МЧЖ ларда кузатув кенгаши аъзолари танлов асосида танлаб олиниши </a:t>
                      </a:r>
                      <a:r>
                        <a:rPr lang="uz-Cyrl-UZ" sz="1600" dirty="0"/>
                        <a:t>керак</a:t>
                      </a:r>
                      <a:endParaRPr lang="ru-RU" sz="1600" dirty="0"/>
                    </a:p>
                  </a:txBody>
                  <a:tcPr/>
                </a:tc>
                <a:tc>
                  <a:txBody>
                    <a:bodyPr/>
                    <a:lstStyle/>
                    <a:p>
                      <a:r>
                        <a:rPr lang="ru-RU" sz="1600" dirty="0" err="1"/>
                        <a:t>Малакали</a:t>
                      </a:r>
                      <a:r>
                        <a:rPr lang="ru-RU" sz="1600" dirty="0"/>
                        <a:t> </a:t>
                      </a:r>
                      <a:r>
                        <a:rPr lang="ru-RU" sz="1600" dirty="0" err="1"/>
                        <a:t>мутахассислар</a:t>
                      </a:r>
                      <a:r>
                        <a:rPr lang="ru-RU" sz="1600" dirty="0"/>
                        <a:t> компания бош</a:t>
                      </a:r>
                      <a:r>
                        <a:rPr lang="uz-Cyrl-UZ" sz="1600" dirty="0"/>
                        <a:t>қарувида самара беради</a:t>
                      </a:r>
                      <a:endParaRPr lang="ru-RU" sz="1600" dirty="0"/>
                    </a:p>
                  </a:txBody>
                  <a:tcPr/>
                </a:tc>
                <a:extLst>
                  <a:ext uri="{0D108BD9-81ED-4DB2-BD59-A6C34878D82A}">
                    <a16:rowId xmlns:a16="http://schemas.microsoft.com/office/drawing/2014/main" val="4294246403"/>
                  </a:ext>
                </a:extLst>
              </a:tr>
              <a:tr h="370840">
                <a:tc>
                  <a:txBody>
                    <a:bodyPr/>
                    <a:lstStyle/>
                    <a:p>
                      <a:pPr algn="ctr"/>
                      <a:r>
                        <a:rPr lang="ru-RU" sz="1400" b="1" dirty="0"/>
                        <a:t>2</a:t>
                      </a:r>
                    </a:p>
                  </a:txBody>
                  <a:tcPr/>
                </a:tc>
                <a:tc>
                  <a:txBody>
                    <a:bodyPr/>
                    <a:lstStyle/>
                    <a:p>
                      <a:pPr algn="ctr"/>
                      <a:r>
                        <a:rPr lang="uz-Cyrl-UZ" sz="1600" dirty="0"/>
                        <a:t>Кузатув кенгаши аъзоларини а</a:t>
                      </a:r>
                      <a:r>
                        <a:rPr lang="uz-Cyrl-UZ" sz="1600" b="0" dirty="0"/>
                        <a:t>ксарият қисми корпоратив бошқарув бўйича етарли билим ва тажрибага эга эмаслар</a:t>
                      </a:r>
                      <a:endParaRPr lang="ru-RU" sz="1600" b="0" dirty="0"/>
                    </a:p>
                  </a:txBody>
                  <a:tcPr/>
                </a:tc>
                <a:tc>
                  <a:txBody>
                    <a:bodyPr/>
                    <a:lstStyle/>
                    <a:p>
                      <a:r>
                        <a:rPr lang="uz-Cyrl-UZ" sz="1600" dirty="0"/>
                        <a:t>Ўқитиш учун рақобат бўлиши керак</a:t>
                      </a:r>
                      <a:endParaRPr lang="ru-RU" sz="1600" dirty="0"/>
                    </a:p>
                  </a:txBody>
                  <a:tcPr/>
                </a:tc>
                <a:tc>
                  <a:txBody>
                    <a:bodyPr/>
                    <a:lstStyle/>
                    <a:p>
                      <a:r>
                        <a:rPr lang="uz-Cyrl-UZ" sz="1600" dirty="0"/>
                        <a:t>Рақобатда сифатли таълим беришга эришиш мумкин</a:t>
                      </a:r>
                      <a:endParaRPr lang="ru-RU" sz="1600" dirty="0"/>
                    </a:p>
                  </a:txBody>
                  <a:tcPr/>
                </a:tc>
                <a:extLst>
                  <a:ext uri="{0D108BD9-81ED-4DB2-BD59-A6C34878D82A}">
                    <a16:rowId xmlns:a16="http://schemas.microsoft.com/office/drawing/2014/main" val="2911461111"/>
                  </a:ext>
                </a:extLst>
              </a:tr>
              <a:tr h="370840">
                <a:tc>
                  <a:txBody>
                    <a:bodyPr/>
                    <a:lstStyle/>
                    <a:p>
                      <a:pPr algn="ctr"/>
                      <a:r>
                        <a:rPr lang="uz-Cyrl-UZ" sz="1400" b="1" dirty="0"/>
                        <a:t>3</a:t>
                      </a:r>
                      <a:endParaRPr lang="ru-RU" sz="1400" b="1" dirty="0"/>
                    </a:p>
                  </a:txBody>
                  <a:tcPr/>
                </a:tc>
                <a:tc>
                  <a:txBody>
                    <a:bodyPr/>
                    <a:lstStyle/>
                    <a:p>
                      <a:pPr algn="ctr"/>
                      <a:r>
                        <a:rPr lang="ru-RU" sz="1600" b="0" dirty="0" err="1"/>
                        <a:t>Ўқитиш</a:t>
                      </a:r>
                      <a:r>
                        <a:rPr lang="ru-RU" sz="1600" b="0" dirty="0"/>
                        <a:t> </a:t>
                      </a:r>
                      <a:r>
                        <a:rPr lang="ru-RU" sz="1600" b="0" dirty="0" err="1"/>
                        <a:t>ва</a:t>
                      </a:r>
                      <a:r>
                        <a:rPr lang="ru-RU" sz="1600" b="0" dirty="0"/>
                        <a:t> </a:t>
                      </a:r>
                      <a:r>
                        <a:rPr lang="ru-RU" sz="1600" b="0" dirty="0" err="1"/>
                        <a:t>сертификатлашни</a:t>
                      </a:r>
                      <a:r>
                        <a:rPr lang="ru-RU" sz="1600" b="0" dirty="0"/>
                        <a:t> </a:t>
                      </a:r>
                      <a:r>
                        <a:rPr lang="ru-RU" sz="1600" b="0" dirty="0" err="1"/>
                        <a:t>бир</a:t>
                      </a:r>
                      <a:r>
                        <a:rPr lang="ru-RU" sz="1600" b="0" dirty="0"/>
                        <a:t> </a:t>
                      </a:r>
                      <a:r>
                        <a:rPr lang="ru-RU" sz="1600" b="0" dirty="0" err="1"/>
                        <a:t>ташкилотга</a:t>
                      </a:r>
                      <a:r>
                        <a:rPr lang="ru-RU" sz="1600" b="0" dirty="0"/>
                        <a:t> </a:t>
                      </a:r>
                      <a:r>
                        <a:rPr lang="ru-RU" sz="1600" b="0" dirty="0" err="1"/>
                        <a:t>бериш</a:t>
                      </a:r>
                      <a:r>
                        <a:rPr lang="ru-RU" sz="1600" b="0" dirty="0"/>
                        <a:t> жуда </a:t>
                      </a:r>
                      <a:r>
                        <a:rPr lang="ru-RU" sz="1600" b="0" dirty="0" err="1"/>
                        <a:t>нотўғри</a:t>
                      </a:r>
                      <a:r>
                        <a:rPr lang="ru-RU" sz="1600" b="0" dirty="0"/>
                        <a:t>.</a:t>
                      </a:r>
                    </a:p>
                  </a:txBody>
                  <a:tcPr/>
                </a:tc>
                <a:tc>
                  <a:txBody>
                    <a:bodyPr/>
                    <a:lstStyle/>
                    <a:p>
                      <a:r>
                        <a:rPr lang="uz-Cyrl-UZ" sz="1600" dirty="0"/>
                        <a:t>Ўқитиш бошқа таълим муассасаларига берилиши керак. </a:t>
                      </a:r>
                      <a:r>
                        <a:rPr lang="ru-RU" sz="1600" dirty="0"/>
                        <a:t>Бизнес </a:t>
                      </a:r>
                      <a:r>
                        <a:rPr lang="ru-RU" sz="1600" dirty="0" err="1"/>
                        <a:t>ва</a:t>
                      </a:r>
                      <a:r>
                        <a:rPr lang="ru-RU" sz="1600" dirty="0"/>
                        <a:t> </a:t>
                      </a:r>
                      <a:r>
                        <a:rPr lang="ru-RU" sz="1600" dirty="0" err="1"/>
                        <a:t>тадбиркорлик</a:t>
                      </a:r>
                      <a:r>
                        <a:rPr lang="ru-RU" sz="1600" dirty="0"/>
                        <a:t> </a:t>
                      </a:r>
                      <a:r>
                        <a:rPr lang="ru-RU" sz="1600" dirty="0" err="1"/>
                        <a:t>олий</a:t>
                      </a:r>
                      <a:r>
                        <a:rPr lang="ru-RU" sz="1600" dirty="0"/>
                        <a:t> </a:t>
                      </a:r>
                      <a:r>
                        <a:rPr lang="ru-RU" sz="1600" dirty="0" err="1"/>
                        <a:t>мактаби</a:t>
                      </a:r>
                      <a:r>
                        <a:rPr lang="ru-RU" sz="1600" dirty="0"/>
                        <a:t> </a:t>
                      </a:r>
                      <a:r>
                        <a:rPr lang="ru-RU" sz="1600" dirty="0" err="1"/>
                        <a:t>фақат</a:t>
                      </a:r>
                      <a:r>
                        <a:rPr lang="ru-RU" sz="1600" dirty="0"/>
                        <a:t> </a:t>
                      </a:r>
                      <a:r>
                        <a:rPr lang="ru-RU" sz="1600" dirty="0" err="1"/>
                        <a:t>имтихон</a:t>
                      </a:r>
                      <a:r>
                        <a:rPr lang="ru-RU" sz="1600" dirty="0"/>
                        <a:t> </a:t>
                      </a:r>
                      <a:r>
                        <a:rPr lang="ru-RU" sz="1600" dirty="0" err="1"/>
                        <a:t>олиб</a:t>
                      </a:r>
                      <a:r>
                        <a:rPr lang="ru-RU" sz="1600" dirty="0"/>
                        <a:t> сертификат </a:t>
                      </a:r>
                      <a:r>
                        <a:rPr lang="ru-RU" sz="1600" dirty="0" err="1"/>
                        <a:t>бериш</a:t>
                      </a:r>
                      <a:r>
                        <a:rPr lang="ru-RU" sz="1600" dirty="0"/>
                        <a:t> </a:t>
                      </a:r>
                      <a:r>
                        <a:rPr lang="ru-RU" sz="1600" dirty="0" err="1"/>
                        <a:t>ваколати</a:t>
                      </a:r>
                      <a:r>
                        <a:rPr lang="ru-RU" sz="1600" dirty="0"/>
                        <a:t> </a:t>
                      </a:r>
                      <a:r>
                        <a:rPr lang="ru-RU" sz="1600" dirty="0" err="1"/>
                        <a:t>қолдирилиши</a:t>
                      </a:r>
                      <a:r>
                        <a:rPr lang="ru-RU" sz="1600" dirty="0"/>
                        <a:t> </a:t>
                      </a:r>
                      <a:r>
                        <a:rPr lang="ru-RU" sz="1600" dirty="0" err="1"/>
                        <a:t>керак</a:t>
                      </a:r>
                      <a:r>
                        <a:rPr lang="ru-RU" sz="1600" dirty="0"/>
                        <a:t>.</a:t>
                      </a:r>
                    </a:p>
                  </a:txBody>
                  <a:tcPr/>
                </a:tc>
                <a:tc>
                  <a:txBody>
                    <a:bodyPr/>
                    <a:lstStyle/>
                    <a:p>
                      <a:r>
                        <a:rPr lang="uz-Cyrl-UZ" sz="1600" dirty="0"/>
                        <a:t>Монополия тугатилиб, бошқа кадрлар тайёрловчи ташкилотлар хам жараёнда қатнашади </a:t>
                      </a:r>
                      <a:endParaRPr lang="ru-RU" sz="1600" dirty="0"/>
                    </a:p>
                  </a:txBody>
                  <a:tcPr/>
                </a:tc>
                <a:extLst>
                  <a:ext uri="{0D108BD9-81ED-4DB2-BD59-A6C34878D82A}">
                    <a16:rowId xmlns:a16="http://schemas.microsoft.com/office/drawing/2014/main" val="4290630568"/>
                  </a:ext>
                </a:extLst>
              </a:tr>
              <a:tr h="370840">
                <a:tc>
                  <a:txBody>
                    <a:bodyPr/>
                    <a:lstStyle/>
                    <a:p>
                      <a:pPr algn="ctr"/>
                      <a:r>
                        <a:rPr lang="uz-Cyrl-UZ" sz="1400" b="1" dirty="0"/>
                        <a:t>4</a:t>
                      </a:r>
                      <a:endParaRPr lang="ru-RU" sz="1400" b="1" dirty="0"/>
                    </a:p>
                  </a:txBody>
                  <a:tcPr/>
                </a:tc>
                <a:tc>
                  <a:txBody>
                    <a:bodyPr/>
                    <a:lstStyle/>
                    <a:p>
                      <a:pPr algn="ctr"/>
                      <a:r>
                        <a:rPr lang="uz-Cyrl-UZ" sz="1600" b="0" dirty="0"/>
                        <a:t>Кузатув кенгаши аъзоларининг харакатсизлиги. Аниқланган камчиликлар бўйича чора кўрилмаяпти</a:t>
                      </a:r>
                      <a:endParaRPr lang="ru-RU" sz="1600" b="0" dirty="0"/>
                    </a:p>
                  </a:txBody>
                  <a:tcPr/>
                </a:tc>
                <a:tc>
                  <a:txBody>
                    <a:bodyPr/>
                    <a:lstStyle/>
                    <a:p>
                      <a:r>
                        <a:rPr lang="uz-Cyrl-UZ" sz="1600" dirty="0"/>
                        <a:t>Кузатув кенгаши жавобгарлигини ва масъулиятини ошириш лозим. Ташқи аудит ҳам кузатув кенгаши аъзоларининг харакатсизлигини ўз хисоботларида кўрсатиши керак.  </a:t>
                      </a:r>
                      <a:endParaRPr lang="ru-RU" sz="1600" dirty="0"/>
                    </a:p>
                  </a:txBody>
                  <a:tcPr/>
                </a:tc>
                <a:tc>
                  <a:txBody>
                    <a:bodyPr/>
                    <a:lstStyle/>
                    <a:p>
                      <a:r>
                        <a:rPr lang="uz-Cyrl-UZ" sz="1600" dirty="0"/>
                        <a:t>Масъулиятни ҳис қилиб чора кўришга эришилади.</a:t>
                      </a:r>
                      <a:endParaRPr lang="ru-RU" sz="1600" dirty="0"/>
                    </a:p>
                  </a:txBody>
                  <a:tcPr/>
                </a:tc>
                <a:extLst>
                  <a:ext uri="{0D108BD9-81ED-4DB2-BD59-A6C34878D82A}">
                    <a16:rowId xmlns:a16="http://schemas.microsoft.com/office/drawing/2014/main" val="2397641501"/>
                  </a:ext>
                </a:extLst>
              </a:tr>
              <a:tr h="370840">
                <a:tc>
                  <a:txBody>
                    <a:bodyPr/>
                    <a:lstStyle/>
                    <a:p>
                      <a:pPr algn="ctr"/>
                      <a:r>
                        <a:rPr lang="uz-Cyrl-UZ" sz="1400" b="1" dirty="0"/>
                        <a:t>5</a:t>
                      </a:r>
                      <a:endParaRPr lang="ru-RU" sz="1400" b="1" dirty="0"/>
                    </a:p>
                  </a:txBody>
                  <a:tcPr/>
                </a:tc>
                <a:tc>
                  <a:txBody>
                    <a:bodyPr/>
                    <a:lstStyle/>
                    <a:p>
                      <a:pPr algn="ctr"/>
                      <a:r>
                        <a:rPr lang="uz-Cyrl-UZ" sz="1600" b="0" dirty="0"/>
                        <a:t>Ички аудит хизмати ходимларини иш хақлари етарли эмас.</a:t>
                      </a:r>
                      <a:endParaRPr lang="ru-RU" sz="1600" b="0" dirty="0"/>
                    </a:p>
                  </a:txBody>
                  <a:tcPr/>
                </a:tc>
                <a:tc>
                  <a:txBody>
                    <a:bodyPr/>
                    <a:lstStyle/>
                    <a:p>
                      <a:r>
                        <a:rPr lang="uz-Cyrl-UZ" sz="1600" dirty="0"/>
                        <a:t>Иш хақларини бухгалтерия хизмати ходимлари иш хақларидан каррасига кўп бўлиши керак</a:t>
                      </a:r>
                      <a:endParaRPr lang="ru-RU" sz="1600" dirty="0"/>
                    </a:p>
                  </a:txBody>
                  <a:tcPr/>
                </a:tc>
                <a:tc>
                  <a:txBody>
                    <a:bodyPr/>
                    <a:lstStyle/>
                    <a:p>
                      <a:r>
                        <a:rPr lang="uz-Cyrl-UZ" sz="1600" dirty="0"/>
                        <a:t>Аудиторлар масъулият билан ишлайди.</a:t>
                      </a:r>
                      <a:endParaRPr lang="ru-RU" sz="1600" dirty="0"/>
                    </a:p>
                  </a:txBody>
                  <a:tcPr/>
                </a:tc>
                <a:extLst>
                  <a:ext uri="{0D108BD9-81ED-4DB2-BD59-A6C34878D82A}">
                    <a16:rowId xmlns:a16="http://schemas.microsoft.com/office/drawing/2014/main" val="543689259"/>
                  </a:ext>
                </a:extLst>
              </a:tr>
              <a:tr h="370840">
                <a:tc>
                  <a:txBody>
                    <a:bodyPr/>
                    <a:lstStyle/>
                    <a:p>
                      <a:pPr algn="ctr"/>
                      <a:r>
                        <a:rPr lang="uz-Cyrl-UZ" sz="1400" b="1" dirty="0"/>
                        <a:t>6</a:t>
                      </a:r>
                      <a:endParaRPr lang="ru-RU" sz="1400" b="1" dirty="0"/>
                    </a:p>
                  </a:txBody>
                  <a:tcPr/>
                </a:tc>
                <a:tc>
                  <a:txBody>
                    <a:bodyPr/>
                    <a:lstStyle/>
                    <a:p>
                      <a:pPr algn="ctr"/>
                      <a:r>
                        <a:rPr lang="uz-Cyrl-UZ" sz="1600" b="0" dirty="0"/>
                        <a:t>Ички аудит ходимлари малака ошириши қониқарсиз ахволда</a:t>
                      </a:r>
                      <a:endParaRPr lang="ru-RU" sz="1600" b="0" dirty="0"/>
                    </a:p>
                  </a:txBody>
                  <a:tcPr/>
                </a:tc>
                <a:tc>
                  <a:txBody>
                    <a:bodyPr/>
                    <a:lstStyle/>
                    <a:p>
                      <a:r>
                        <a:rPr lang="uz-Cyrl-UZ" sz="1600" dirty="0"/>
                        <a:t>Ички аудит ходимларини янги методларда қайта тайёрлаш лозим</a:t>
                      </a:r>
                      <a:endParaRPr lang="ru-RU" sz="1600" dirty="0"/>
                    </a:p>
                  </a:txBody>
                  <a:tcPr/>
                </a:tc>
                <a:tc>
                  <a:txBody>
                    <a:bodyPr/>
                    <a:lstStyle/>
                    <a:p>
                      <a:r>
                        <a:rPr lang="uz-Cyrl-UZ" sz="1600" dirty="0"/>
                        <a:t>Малака ошириш орқали билимини оширишга эришилади.</a:t>
                      </a:r>
                      <a:endParaRPr lang="ru-RU" sz="1600" dirty="0"/>
                    </a:p>
                  </a:txBody>
                  <a:tcPr/>
                </a:tc>
                <a:extLst>
                  <a:ext uri="{0D108BD9-81ED-4DB2-BD59-A6C34878D82A}">
                    <a16:rowId xmlns:a16="http://schemas.microsoft.com/office/drawing/2014/main" val="432133179"/>
                  </a:ext>
                </a:extLst>
              </a:tr>
            </a:tbl>
          </a:graphicData>
        </a:graphic>
      </p:graphicFrame>
    </p:spTree>
    <p:extLst>
      <p:ext uri="{BB962C8B-B14F-4D97-AF65-F5344CB8AC3E}">
        <p14:creationId xmlns:p14="http://schemas.microsoft.com/office/powerpoint/2010/main" val="128662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320856-F78F-4F38-BA65-C18E4C92A9A5}"/>
              </a:ext>
            </a:extLst>
          </p:cNvPr>
          <p:cNvSpPr>
            <a:spLocks noGrp="1"/>
          </p:cNvSpPr>
          <p:nvPr>
            <p:ph type="title"/>
          </p:nvPr>
        </p:nvSpPr>
        <p:spPr>
          <a:xfrm>
            <a:off x="821008" y="107276"/>
            <a:ext cx="8911687" cy="701107"/>
          </a:xfrm>
        </p:spPr>
        <p:txBody>
          <a:bodyPr/>
          <a:lstStyle/>
          <a:p>
            <a:r>
              <a:rPr lang="uz-Cyrl-UZ" b="1" dirty="0"/>
              <a:t>Нима қилиш керак?</a:t>
            </a:r>
            <a:endParaRPr lang="ru-RU" b="1" dirty="0"/>
          </a:p>
        </p:txBody>
      </p:sp>
      <p:sp>
        <p:nvSpPr>
          <p:cNvPr id="3" name="Объект 2">
            <a:extLst>
              <a:ext uri="{FF2B5EF4-FFF2-40B4-BE49-F238E27FC236}">
                <a16:creationId xmlns:a16="http://schemas.microsoft.com/office/drawing/2014/main" id="{94D85E0B-6F7A-4044-B90A-5D80CB67AAAC}"/>
              </a:ext>
            </a:extLst>
          </p:cNvPr>
          <p:cNvSpPr>
            <a:spLocks noGrp="1"/>
          </p:cNvSpPr>
          <p:nvPr>
            <p:ph sz="quarter" idx="13"/>
          </p:nvPr>
        </p:nvSpPr>
        <p:spPr>
          <a:xfrm>
            <a:off x="913775" y="808383"/>
            <a:ext cx="5593558" cy="5764695"/>
          </a:xfrm>
        </p:spPr>
        <p:txBody>
          <a:bodyPr>
            <a:normAutofit/>
          </a:bodyPr>
          <a:lstStyle/>
          <a:p>
            <a:r>
              <a:rPr lang="en-US" sz="2800" b="1" dirty="0"/>
              <a:t>I</a:t>
            </a:r>
            <a:r>
              <a:rPr lang="uz-Cyrl-UZ" sz="2800" b="1" dirty="0"/>
              <a:t>. Ички аудитор ёки мутахассислар:</a:t>
            </a:r>
          </a:p>
          <a:p>
            <a:r>
              <a:rPr lang="uz-Cyrl-UZ" sz="2800" dirty="0"/>
              <a:t>1. Ички аудит соҳасида малака ошириши лозим (корпортив бошқарув курслари, ички аудит, ташки аудит, молиявий ва бошқарув хисоб ва бошқа курслар).</a:t>
            </a:r>
          </a:p>
          <a:p>
            <a:r>
              <a:rPr lang="uz-Cyrl-UZ" sz="2800" dirty="0"/>
              <a:t>2. Халкаро тажрибани ўрганиш лозим.</a:t>
            </a:r>
          </a:p>
          <a:p>
            <a:r>
              <a:rPr lang="uz-Cyrl-UZ" sz="2800" dirty="0"/>
              <a:t>3. Тажрибали ички аудиторларга шогирд тушган холда амалда билим олиши лозим.</a:t>
            </a:r>
          </a:p>
          <a:p>
            <a:endParaRPr lang="uz-Cyrl-UZ" dirty="0"/>
          </a:p>
        </p:txBody>
      </p:sp>
      <p:pic>
        <p:nvPicPr>
          <p:cNvPr id="11266" name="Picture 2" descr="ÐÐ°ÑÑÐ¸Ð½ÐºÐ¸ Ð¿Ð¾ Ð·Ð°Ð¿ÑÐ¾ÑÑ ÑÐ¾ÑÐ¾ ÑÑÐ¾ Ð½Ð°Ð´Ð¾ ÑÐ´ÐµÐ»Ð°ÑÑ">
            <a:extLst>
              <a:ext uri="{FF2B5EF4-FFF2-40B4-BE49-F238E27FC236}">
                <a16:creationId xmlns:a16="http://schemas.microsoft.com/office/drawing/2014/main" id="{BF6BBDC0-2866-4606-8132-0734981F6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586" y="2994991"/>
            <a:ext cx="5375414" cy="3909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93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8C3C72-4459-41AB-977F-0036AE47CEC2}"/>
              </a:ext>
            </a:extLst>
          </p:cNvPr>
          <p:cNvSpPr>
            <a:spLocks noGrp="1"/>
          </p:cNvSpPr>
          <p:nvPr>
            <p:ph type="title"/>
          </p:nvPr>
        </p:nvSpPr>
        <p:spPr/>
        <p:txBody>
          <a:bodyPr/>
          <a:lstStyle/>
          <a:p>
            <a:r>
              <a:rPr lang="ru-RU" b="1" dirty="0"/>
              <a:t>Ички аудит </a:t>
            </a:r>
            <a:r>
              <a:rPr lang="ru-RU" b="1" dirty="0" err="1"/>
              <a:t>хизмати</a:t>
            </a:r>
            <a:r>
              <a:rPr lang="ru-RU" b="1" dirty="0"/>
              <a:t> ким?</a:t>
            </a:r>
            <a:endParaRPr lang="ru-RU" dirty="0"/>
          </a:p>
        </p:txBody>
      </p:sp>
      <p:sp>
        <p:nvSpPr>
          <p:cNvPr id="3" name="Объект 2">
            <a:extLst>
              <a:ext uri="{FF2B5EF4-FFF2-40B4-BE49-F238E27FC236}">
                <a16:creationId xmlns:a16="http://schemas.microsoft.com/office/drawing/2014/main" id="{96EACC91-3B4E-460D-A5A9-8EC34A347ECC}"/>
              </a:ext>
            </a:extLst>
          </p:cNvPr>
          <p:cNvSpPr>
            <a:spLocks noGrp="1"/>
          </p:cNvSpPr>
          <p:nvPr>
            <p:ph sz="quarter" idx="13"/>
          </p:nvPr>
        </p:nvSpPr>
        <p:spPr>
          <a:xfrm>
            <a:off x="913774" y="1417983"/>
            <a:ext cx="4572626" cy="5247859"/>
          </a:xfrm>
        </p:spPr>
        <p:txBody>
          <a:bodyPr>
            <a:normAutofit/>
          </a:bodyPr>
          <a:lstStyle/>
          <a:p>
            <a:r>
              <a:rPr lang="ru-RU" sz="2800" b="1" dirty="0"/>
              <a:t>Ички аудит </a:t>
            </a:r>
            <a:r>
              <a:rPr lang="ru-RU" sz="2800" b="1" dirty="0" err="1"/>
              <a:t>хизмати</a:t>
            </a:r>
            <a:r>
              <a:rPr lang="ru-RU" sz="2800" dirty="0"/>
              <a:t> -</a:t>
            </a:r>
            <a:r>
              <a:rPr lang="ru-RU" sz="2800" dirty="0" err="1"/>
              <a:t>корхона</a:t>
            </a:r>
            <a:r>
              <a:rPr lang="ru-RU" sz="2800" dirty="0"/>
              <a:t> </a:t>
            </a:r>
            <a:r>
              <a:rPr lang="ru-RU" sz="2800" dirty="0" err="1"/>
              <a:t>Кузатувчи</a:t>
            </a:r>
            <a:r>
              <a:rPr lang="ru-RU" sz="2800" dirty="0"/>
              <a:t> </a:t>
            </a:r>
            <a:r>
              <a:rPr lang="ru-RU" sz="2800" dirty="0" err="1"/>
              <a:t>кенгашининг</a:t>
            </a:r>
            <a:r>
              <a:rPr lang="ru-RU" sz="2800" dirty="0"/>
              <a:t> </a:t>
            </a:r>
            <a:r>
              <a:rPr lang="ru-RU" sz="2800" dirty="0" err="1"/>
              <a:t>қарори</a:t>
            </a:r>
            <a:r>
              <a:rPr lang="ru-RU" sz="2800" dirty="0"/>
              <a:t> </a:t>
            </a:r>
            <a:r>
              <a:rPr lang="ru-RU" sz="2800" dirty="0" err="1"/>
              <a:t>билан</a:t>
            </a:r>
            <a:r>
              <a:rPr lang="ru-RU" sz="2800" dirty="0"/>
              <a:t> </a:t>
            </a:r>
            <a:r>
              <a:rPr lang="ru-RU" sz="2800" dirty="0" err="1"/>
              <a:t>ташкил</a:t>
            </a:r>
            <a:r>
              <a:rPr lang="ru-RU" sz="2800" dirty="0"/>
              <a:t> </a:t>
            </a:r>
            <a:r>
              <a:rPr lang="ru-RU" sz="2800" dirty="0" err="1"/>
              <a:t>этиладиган</a:t>
            </a:r>
            <a:r>
              <a:rPr lang="ru-RU" sz="2800" dirty="0"/>
              <a:t> </a:t>
            </a:r>
            <a:r>
              <a:rPr lang="ru-RU" sz="2800" dirty="0" err="1"/>
              <a:t>корхонанинг</a:t>
            </a:r>
            <a:r>
              <a:rPr lang="ru-RU" sz="2800" dirty="0"/>
              <a:t> </a:t>
            </a:r>
            <a:r>
              <a:rPr lang="ru-RU" sz="2800" dirty="0" err="1"/>
              <a:t>ички</a:t>
            </a:r>
            <a:r>
              <a:rPr lang="ru-RU" sz="2800" dirty="0"/>
              <a:t> </a:t>
            </a:r>
            <a:r>
              <a:rPr lang="ru-RU" sz="2800" dirty="0" err="1"/>
              <a:t>аудитни</a:t>
            </a:r>
            <a:r>
              <a:rPr lang="ru-RU" sz="2800" dirty="0"/>
              <a:t> </a:t>
            </a:r>
            <a:r>
              <a:rPr lang="ru-RU" sz="2800" dirty="0" err="1"/>
              <a:t>амалга</a:t>
            </a:r>
            <a:r>
              <a:rPr lang="ru-RU" sz="2800" dirty="0"/>
              <a:t> </a:t>
            </a:r>
            <a:r>
              <a:rPr lang="ru-RU" sz="2800" dirty="0" err="1"/>
              <a:t>оширадиган</a:t>
            </a:r>
            <a:r>
              <a:rPr lang="ru-RU" sz="2800" dirty="0"/>
              <a:t> </a:t>
            </a:r>
            <a:r>
              <a:rPr lang="ru-RU" sz="2800" dirty="0" err="1"/>
              <a:t>таркибий</a:t>
            </a:r>
            <a:r>
              <a:rPr lang="ru-RU" sz="2800" dirty="0"/>
              <a:t> </a:t>
            </a:r>
            <a:r>
              <a:rPr lang="ru-RU" sz="2800" dirty="0" err="1"/>
              <a:t>бўлинмаси</a:t>
            </a:r>
            <a:r>
              <a:rPr lang="ru-RU" sz="2800" dirty="0"/>
              <a:t>.</a:t>
            </a:r>
          </a:p>
        </p:txBody>
      </p:sp>
      <p:pic>
        <p:nvPicPr>
          <p:cNvPr id="3074" name="Picture 2" descr="ÐÐ°ÑÑÐ¸Ð½ÐºÐ¸ Ð¿Ð¾ Ð·Ð°Ð¿ÑÐ¾ÑÑ ÑÐ¾ÑÐ¾ Ð²Ð½ÑÑÑÐµÐ½Ð½ÑÐ¹ Ð°ÑÐ´Ð¸ÑÐ¾Ñ">
            <a:extLst>
              <a:ext uri="{FF2B5EF4-FFF2-40B4-BE49-F238E27FC236}">
                <a16:creationId xmlns:a16="http://schemas.microsoft.com/office/drawing/2014/main" id="{2D3B2C56-6AD8-421D-80A4-0AFF907D1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181225"/>
            <a:ext cx="5334000" cy="467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003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566506-08DD-4554-BE16-D8A85D12C65C}"/>
              </a:ext>
            </a:extLst>
          </p:cNvPr>
          <p:cNvSpPr>
            <a:spLocks noGrp="1"/>
          </p:cNvSpPr>
          <p:nvPr>
            <p:ph type="title"/>
          </p:nvPr>
        </p:nvSpPr>
        <p:spPr>
          <a:xfrm>
            <a:off x="913774" y="147032"/>
            <a:ext cx="8911687" cy="528830"/>
          </a:xfrm>
        </p:spPr>
        <p:txBody>
          <a:bodyPr>
            <a:normAutofit fontScale="90000"/>
          </a:bodyPr>
          <a:lstStyle/>
          <a:p>
            <a:r>
              <a:rPr lang="uz-Cyrl-UZ" b="1" dirty="0"/>
              <a:t>Нима қилиш керак?</a:t>
            </a:r>
            <a:endParaRPr lang="ru-RU" b="1" dirty="0"/>
          </a:p>
        </p:txBody>
      </p:sp>
      <p:sp>
        <p:nvSpPr>
          <p:cNvPr id="3" name="Объект 2">
            <a:extLst>
              <a:ext uri="{FF2B5EF4-FFF2-40B4-BE49-F238E27FC236}">
                <a16:creationId xmlns:a16="http://schemas.microsoft.com/office/drawing/2014/main" id="{65A15E78-038D-441D-B4D8-6C3094059200}"/>
              </a:ext>
            </a:extLst>
          </p:cNvPr>
          <p:cNvSpPr>
            <a:spLocks noGrp="1"/>
          </p:cNvSpPr>
          <p:nvPr>
            <p:ph sz="quarter" idx="13"/>
          </p:nvPr>
        </p:nvSpPr>
        <p:spPr>
          <a:xfrm>
            <a:off x="913774" y="675862"/>
            <a:ext cx="10363826" cy="5923721"/>
          </a:xfrm>
        </p:spPr>
        <p:txBody>
          <a:bodyPr>
            <a:normAutofit fontScale="85000" lnSpcReduction="20000"/>
          </a:bodyPr>
          <a:lstStyle/>
          <a:p>
            <a:r>
              <a:rPr lang="en-US" b="1" dirty="0"/>
              <a:t>II</a:t>
            </a:r>
            <a:r>
              <a:rPr lang="uz-Cyrl-UZ" b="1" dirty="0"/>
              <a:t>. Кузатув кенгаши</a:t>
            </a:r>
            <a:endParaRPr lang="uz-Cyrl-UZ" dirty="0"/>
          </a:p>
          <a:p>
            <a:pPr algn="just"/>
            <a:r>
              <a:rPr lang="uz-Cyrl-UZ" dirty="0"/>
              <a:t>1. Корпоратив бошқарувчи малака сертификати бўйича хар йили малака оширишини мажбурий этиб белгилаш лозим.</a:t>
            </a:r>
          </a:p>
          <a:p>
            <a:pPr algn="just"/>
            <a:r>
              <a:rPr lang="uz-Cyrl-UZ" dirty="0"/>
              <a:t>2. Ички аудит хизматини ўз ходимлари деб билиб уларни ҳисоботлари мунатазам тинглаш лозим.</a:t>
            </a:r>
          </a:p>
          <a:p>
            <a:pPr algn="just"/>
            <a:r>
              <a:rPr lang="uz-Cyrl-UZ" dirty="0"/>
              <a:t>3. Исталган маълумотни тўғрилигини ички аудит хизматидан тасдиқланишини талаб қилиши керак.</a:t>
            </a:r>
          </a:p>
          <a:p>
            <a:pPr algn="just"/>
            <a:r>
              <a:rPr lang="uz-Cyrl-UZ" dirty="0"/>
              <a:t>4. Исталган қарорни қабул қилинишида ички аудит хизматини муносабатини билиши лозим.</a:t>
            </a:r>
          </a:p>
          <a:p>
            <a:pPr algn="just"/>
            <a:r>
              <a:rPr lang="uz-Cyrl-UZ" dirty="0"/>
              <a:t>5. Ички аудит иш режасини шундай туздириш керакки ички аудит эрталабдан кечгача шу жамиятда банд бўлсин.</a:t>
            </a:r>
          </a:p>
          <a:p>
            <a:pPr algn="just"/>
            <a:r>
              <a:rPr lang="uz-Cyrl-UZ" dirty="0"/>
              <a:t>6. Ички аудит хизмати учун аудиторлар талаб қилган иш хаки ва мукофотларни</a:t>
            </a:r>
            <a:r>
              <a:rPr lang="en-US" dirty="0"/>
              <a:t> KPI </a:t>
            </a:r>
            <a:r>
              <a:rPr lang="uz-Cyrl-UZ" dirty="0"/>
              <a:t>тизимини жорий қилган ҳолда белгилаш лозим.</a:t>
            </a:r>
            <a:r>
              <a:rPr lang="en-US" dirty="0"/>
              <a:t> </a:t>
            </a:r>
            <a:r>
              <a:rPr lang="uz-Cyrl-UZ" dirty="0"/>
              <a:t>Бунда иш хақи шундай тайинланиши керакки улар хеч кимни иш хақиси билан таққосланмасин (жумладан жамият раҳбарини иш хақидан ҳам баланд бўлиши мумкин).</a:t>
            </a:r>
          </a:p>
          <a:p>
            <a:pPr algn="just"/>
            <a:r>
              <a:rPr lang="uz-Cyrl-UZ" b="1" dirty="0"/>
              <a:t>7. Ички аудит хизмати  ўз навбатида шунга муносиб натижа кўрсатиши лозим.</a:t>
            </a:r>
            <a:endParaRPr lang="ru-RU" b="1" dirty="0"/>
          </a:p>
          <a:p>
            <a:endParaRPr lang="ru-RU" dirty="0"/>
          </a:p>
        </p:txBody>
      </p:sp>
    </p:spTree>
    <p:extLst>
      <p:ext uri="{BB962C8B-B14F-4D97-AF65-F5344CB8AC3E}">
        <p14:creationId xmlns:p14="http://schemas.microsoft.com/office/powerpoint/2010/main" val="3478183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5CE6B1-AD2E-4CF4-A68A-DEF0D93C4A9E}"/>
              </a:ext>
            </a:extLst>
          </p:cNvPr>
          <p:cNvSpPr>
            <a:spLocks noGrp="1"/>
          </p:cNvSpPr>
          <p:nvPr>
            <p:ph type="title"/>
          </p:nvPr>
        </p:nvSpPr>
        <p:spPr>
          <a:xfrm>
            <a:off x="1246573" y="862275"/>
            <a:ext cx="10515600" cy="1325563"/>
          </a:xfrm>
        </p:spPr>
        <p:txBody>
          <a:bodyPr/>
          <a:lstStyle/>
          <a:p>
            <a:r>
              <a:rPr lang="ru-RU" sz="4400" b="1" dirty="0"/>
              <a:t>Бюджет </a:t>
            </a:r>
            <a:r>
              <a:rPr lang="ru-RU" sz="4400" b="1" dirty="0" err="1"/>
              <a:t>ташкилотларида</a:t>
            </a:r>
            <a:r>
              <a:rPr lang="ru-RU" sz="4400" b="1" dirty="0"/>
              <a:t> ички аудит</a:t>
            </a:r>
            <a:endParaRPr lang="ru-RU" b="1" dirty="0"/>
          </a:p>
        </p:txBody>
      </p:sp>
      <p:sp>
        <p:nvSpPr>
          <p:cNvPr id="4" name="Номер слайда 3">
            <a:extLst>
              <a:ext uri="{FF2B5EF4-FFF2-40B4-BE49-F238E27FC236}">
                <a16:creationId xmlns:a16="http://schemas.microsoft.com/office/drawing/2014/main" id="{EEBA07DB-E0EA-4D82-AD8E-E006C28D2243}"/>
              </a:ext>
            </a:extLst>
          </p:cNvPr>
          <p:cNvSpPr>
            <a:spLocks noGrp="1"/>
          </p:cNvSpPr>
          <p:nvPr>
            <p:ph type="sldNum" sz="quarter" idx="12"/>
          </p:nvPr>
        </p:nvSpPr>
        <p:spPr/>
        <p:txBody>
          <a:bodyPr/>
          <a:lstStyle/>
          <a:p>
            <a:fld id="{67972942-8577-40DF-BDBF-D1FE66C42540}" type="slidenum">
              <a:rPr lang="ru-RU" smtClean="0"/>
              <a:t>21</a:t>
            </a:fld>
            <a:endParaRPr lang="ru-RU"/>
          </a:p>
        </p:txBody>
      </p:sp>
      <p:pic>
        <p:nvPicPr>
          <p:cNvPr id="7" name="Picture 2" descr="ÐÐ°ÑÑÐ¸Ð½ÐºÐ¸ Ð¿Ð¾ Ð·Ð°Ð¿ÑÐ¾ÑÑ ÑÐ¾ÑÐ¾ Ð°ÑÐ´Ð¸ÑÐ¾Ñ">
            <a:extLst>
              <a:ext uri="{FF2B5EF4-FFF2-40B4-BE49-F238E27FC236}">
                <a16:creationId xmlns:a16="http://schemas.microsoft.com/office/drawing/2014/main" id="{CA9A9456-FFF4-4EDC-B301-F3768E8E79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4590" y="2446607"/>
            <a:ext cx="5005723" cy="3650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851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835776-5374-4FCC-9DFB-A4780DFF692A}"/>
              </a:ext>
            </a:extLst>
          </p:cNvPr>
          <p:cNvSpPr>
            <a:spLocks noGrp="1"/>
          </p:cNvSpPr>
          <p:nvPr>
            <p:ph type="title"/>
          </p:nvPr>
        </p:nvSpPr>
        <p:spPr/>
        <p:txBody>
          <a:bodyPr>
            <a:normAutofit/>
          </a:bodyPr>
          <a:lstStyle/>
          <a:p>
            <a:r>
              <a:rPr lang="ru-RU" sz="4000" b="1" dirty="0"/>
              <a:t>Давлат </a:t>
            </a:r>
            <a:r>
              <a:rPr lang="ru-RU" sz="4000" b="1" dirty="0" err="1"/>
              <a:t>секторида</a:t>
            </a:r>
            <a:r>
              <a:rPr lang="ru-RU" sz="4000" b="1" dirty="0"/>
              <a:t> ички </a:t>
            </a:r>
            <a:r>
              <a:rPr lang="ru-RU" sz="4000" b="1" dirty="0" err="1"/>
              <a:t>аудитни</a:t>
            </a:r>
            <a:r>
              <a:rPr lang="ru-RU" sz="4000" b="1" dirty="0"/>
              <a:t> </a:t>
            </a:r>
            <a:r>
              <a:rPr lang="ru-RU" sz="4000" b="1" dirty="0" err="1"/>
              <a:t>ташкил</a:t>
            </a:r>
            <a:r>
              <a:rPr lang="ru-RU" sz="4000" b="1" dirty="0"/>
              <a:t> </a:t>
            </a:r>
            <a:r>
              <a:rPr lang="ru-RU" sz="4000" b="1" dirty="0" err="1"/>
              <a:t>этиш</a:t>
            </a:r>
            <a:r>
              <a:rPr lang="ru-RU" sz="4000" b="1" dirty="0"/>
              <a:t> </a:t>
            </a:r>
          </a:p>
        </p:txBody>
      </p:sp>
      <p:sp>
        <p:nvSpPr>
          <p:cNvPr id="3" name="Объект 2">
            <a:extLst>
              <a:ext uri="{FF2B5EF4-FFF2-40B4-BE49-F238E27FC236}">
                <a16:creationId xmlns:a16="http://schemas.microsoft.com/office/drawing/2014/main" id="{1DE8A70E-EC8D-4E5C-8EC1-C9D02075A918}"/>
              </a:ext>
            </a:extLst>
          </p:cNvPr>
          <p:cNvSpPr>
            <a:spLocks noGrp="1"/>
          </p:cNvSpPr>
          <p:nvPr>
            <p:ph idx="1"/>
          </p:nvPr>
        </p:nvSpPr>
        <p:spPr>
          <a:xfrm>
            <a:off x="838199" y="1825624"/>
            <a:ext cx="10702771" cy="4530725"/>
          </a:xfrm>
        </p:spPr>
        <p:txBody>
          <a:bodyPr>
            <a:normAutofit/>
          </a:bodyPr>
          <a:lstStyle/>
          <a:p>
            <a:pPr algn="just"/>
            <a:r>
              <a:rPr lang="uz-Cyrl-UZ" sz="2800" dirty="0">
                <a:cs typeface="Times New Roman" panose="02020603050405020304" pitchFamily="18" charset="0"/>
              </a:rPr>
              <a:t>Ўзбекистон Республикаси Вазирлар Маҳкамасининг</a:t>
            </a:r>
            <a:r>
              <a:rPr lang="en-US" sz="2800" dirty="0">
                <a:cs typeface="Times New Roman" panose="02020603050405020304" pitchFamily="18" charset="0"/>
              </a:rPr>
              <a:t> 13.02.2023 </a:t>
            </a:r>
            <a:r>
              <a:rPr lang="ru-RU" sz="2800" dirty="0" err="1">
                <a:cs typeface="Times New Roman" panose="02020603050405020304" pitchFamily="18" charset="0"/>
              </a:rPr>
              <a:t>йилдаги</a:t>
            </a:r>
            <a:r>
              <a:rPr lang="ru-RU" sz="2800" dirty="0">
                <a:cs typeface="Times New Roman" panose="02020603050405020304" pitchFamily="18" charset="0"/>
              </a:rPr>
              <a:t> 62-сонли </a:t>
            </a:r>
            <a:r>
              <a:rPr lang="uz-Cyrl-UZ" sz="2800" dirty="0">
                <a:cs typeface="Times New Roman" panose="02020603050405020304" pitchFamily="18" charset="0"/>
              </a:rPr>
              <a:t>Қ</a:t>
            </a:r>
            <a:r>
              <a:rPr lang="ru-RU" sz="2800" dirty="0" err="1">
                <a:cs typeface="Times New Roman" panose="02020603050405020304" pitchFamily="18" charset="0"/>
              </a:rPr>
              <a:t>арор</a:t>
            </a:r>
            <a:r>
              <a:rPr lang="ru-RU" sz="2800" dirty="0">
                <a:cs typeface="Times New Roman" panose="02020603050405020304" pitchFamily="18" charset="0"/>
              </a:rPr>
              <a:t> </a:t>
            </a:r>
            <a:r>
              <a:rPr lang="ru-RU" sz="2800" dirty="0" err="1">
                <a:cs typeface="Times New Roman" panose="02020603050405020304" pitchFamily="18" charset="0"/>
              </a:rPr>
              <a:t>билан</a:t>
            </a:r>
            <a:r>
              <a:rPr lang="ru-RU" sz="2800" dirty="0">
                <a:cs typeface="Times New Roman" panose="02020603050405020304" pitchFamily="18" charset="0"/>
              </a:rPr>
              <a:t> </a:t>
            </a:r>
            <a:r>
              <a:rPr lang="uz-Cyrl-UZ" sz="2800" dirty="0">
                <a:cs typeface="Times New Roman" panose="02020603050405020304" pitchFamily="18" charset="0"/>
              </a:rPr>
              <a:t>“Ўзбекистон Республикаси Иқтисодиёт ва молия вазирлиги ҳузуридаги Давлат молиявий назорати инспекцияси ҳамда вазирлик ва идораларнинг ички аудит хизматлари ходимлари малакасини сертификатлаш тартиби тўғрисида”ги Низом тасдиқланди.</a:t>
            </a:r>
          </a:p>
          <a:p>
            <a:pPr algn="just"/>
            <a:r>
              <a:rPr lang="uz-Cyrl-UZ" dirty="0">
                <a:cs typeface="Times New Roman" panose="02020603050405020304" pitchFamily="18" charset="0"/>
              </a:rPr>
              <a:t>Шунингдек, 2023 йил 31 декабрга қадар вазирлик ва идораларнинг </a:t>
            </a:r>
            <a:r>
              <a:rPr lang="uz-Cyrl-UZ" b="1" dirty="0">
                <a:cs typeface="Times New Roman" panose="02020603050405020304" pitchFamily="18" charset="0"/>
              </a:rPr>
              <a:t> </a:t>
            </a:r>
            <a:r>
              <a:rPr lang="ru-RU" b="1" dirty="0">
                <a:cs typeface="Times New Roman" panose="02020603050405020304" pitchFamily="18" charset="0"/>
              </a:rPr>
              <a:t>ички аудит </a:t>
            </a:r>
            <a:r>
              <a:rPr lang="ru-RU" dirty="0" err="1">
                <a:cs typeface="Times New Roman" panose="02020603050405020304" pitchFamily="18" charset="0"/>
              </a:rPr>
              <a:t>ва</a:t>
            </a:r>
            <a:r>
              <a:rPr lang="ru-RU" dirty="0">
                <a:cs typeface="Times New Roman" panose="02020603050405020304" pitchFamily="18" charset="0"/>
              </a:rPr>
              <a:t> </a:t>
            </a:r>
            <a:r>
              <a:rPr lang="ru-RU" b="1" dirty="0">
                <a:cs typeface="Times New Roman" panose="02020603050405020304" pitchFamily="18" charset="0"/>
              </a:rPr>
              <a:t>Давлат </a:t>
            </a:r>
            <a:r>
              <a:rPr lang="ru-RU" b="1" dirty="0" err="1">
                <a:cs typeface="Times New Roman" panose="02020603050405020304" pitchFamily="18" charset="0"/>
              </a:rPr>
              <a:t>молиявий</a:t>
            </a:r>
            <a:r>
              <a:rPr lang="ru-RU" b="1" dirty="0">
                <a:cs typeface="Times New Roman" panose="02020603050405020304" pitchFamily="18" charset="0"/>
              </a:rPr>
              <a:t> </a:t>
            </a:r>
            <a:r>
              <a:rPr lang="ru-RU" b="1" dirty="0" err="1">
                <a:cs typeface="Times New Roman" panose="02020603050405020304" pitchFamily="18" charset="0"/>
              </a:rPr>
              <a:t>назорати</a:t>
            </a:r>
            <a:r>
              <a:rPr lang="ru-RU" b="1" dirty="0">
                <a:cs typeface="Times New Roman" panose="02020603050405020304" pitchFamily="18" charset="0"/>
              </a:rPr>
              <a:t> </a:t>
            </a:r>
            <a:r>
              <a:rPr lang="ru-RU" b="1" dirty="0" err="1">
                <a:cs typeface="Times New Roman" panose="02020603050405020304" pitchFamily="18" charset="0"/>
              </a:rPr>
              <a:t>инспекцияси</a:t>
            </a:r>
            <a:r>
              <a:rPr lang="ru-RU" b="1" dirty="0">
                <a:cs typeface="Times New Roman" panose="02020603050405020304" pitchFamily="18" charset="0"/>
              </a:rPr>
              <a:t> </a:t>
            </a:r>
            <a:r>
              <a:rPr lang="ru-RU" dirty="0" err="1">
                <a:cs typeface="Times New Roman" panose="02020603050405020304" pitchFamily="18" charset="0"/>
              </a:rPr>
              <a:t>ходимлари</a:t>
            </a:r>
            <a:r>
              <a:rPr lang="ru-RU" dirty="0">
                <a:cs typeface="Times New Roman" panose="02020603050405020304" pitchFamily="18" charset="0"/>
              </a:rPr>
              <a:t> </a:t>
            </a:r>
            <a:r>
              <a:rPr lang="ru-RU" b="1" dirty="0" err="1">
                <a:cs typeface="Times New Roman" panose="02020603050405020304" pitchFamily="18" charset="0"/>
              </a:rPr>
              <a:t>мажбурий</a:t>
            </a:r>
            <a:r>
              <a:rPr lang="ru-RU" b="1" dirty="0">
                <a:cs typeface="Times New Roman" panose="02020603050405020304" pitchFamily="18" charset="0"/>
              </a:rPr>
              <a:t> </a:t>
            </a:r>
            <a:r>
              <a:rPr lang="ru-RU" b="1" dirty="0" err="1">
                <a:cs typeface="Times New Roman" panose="02020603050405020304" pitchFamily="18" charset="0"/>
              </a:rPr>
              <a:t>сертификатланган</a:t>
            </a:r>
            <a:r>
              <a:rPr lang="ru-RU" b="1" dirty="0">
                <a:cs typeface="Times New Roman" panose="02020603050405020304" pitchFamily="18" charset="0"/>
              </a:rPr>
              <a:t> </a:t>
            </a:r>
            <a:r>
              <a:rPr lang="ru-RU" b="1" dirty="0" err="1">
                <a:cs typeface="Times New Roman" panose="02020603050405020304" pitchFamily="18" charset="0"/>
              </a:rPr>
              <a:t>бўлиши</a:t>
            </a:r>
            <a:r>
              <a:rPr lang="ru-RU" b="1" dirty="0">
                <a:cs typeface="Times New Roman" panose="02020603050405020304" pitchFamily="18" charset="0"/>
              </a:rPr>
              <a:t> </a:t>
            </a:r>
            <a:r>
              <a:rPr lang="ru-RU" b="1" dirty="0" err="1">
                <a:cs typeface="Times New Roman" panose="02020603050405020304" pitchFamily="18" charset="0"/>
              </a:rPr>
              <a:t>кераклиги</a:t>
            </a:r>
            <a:r>
              <a:rPr lang="ru-RU" b="1" dirty="0">
                <a:cs typeface="Times New Roman" panose="02020603050405020304" pitchFamily="18" charset="0"/>
              </a:rPr>
              <a:t> </a:t>
            </a:r>
            <a:r>
              <a:rPr lang="ru-RU" dirty="0" err="1">
                <a:cs typeface="Times New Roman" panose="02020603050405020304" pitchFamily="18" charset="0"/>
              </a:rPr>
              <a:t>белгиланган</a:t>
            </a:r>
            <a:r>
              <a:rPr lang="ru-RU" dirty="0">
                <a:cs typeface="Times New Roman" panose="02020603050405020304" pitchFamily="18" charset="0"/>
              </a:rPr>
              <a:t>.</a:t>
            </a:r>
            <a:endParaRPr lang="uz-Cyrl-UZ" dirty="0">
              <a:cs typeface="Times New Roman" panose="02020603050405020304" pitchFamily="18" charset="0"/>
            </a:endParaRPr>
          </a:p>
          <a:p>
            <a:pPr algn="just"/>
            <a:endParaRPr lang="ru-RU" dirty="0"/>
          </a:p>
        </p:txBody>
      </p:sp>
      <p:sp>
        <p:nvSpPr>
          <p:cNvPr id="4" name="Номер слайда 3">
            <a:extLst>
              <a:ext uri="{FF2B5EF4-FFF2-40B4-BE49-F238E27FC236}">
                <a16:creationId xmlns:a16="http://schemas.microsoft.com/office/drawing/2014/main" id="{6F7C5CD9-B086-4D3D-AE6B-8307FA93032A}"/>
              </a:ext>
            </a:extLst>
          </p:cNvPr>
          <p:cNvSpPr>
            <a:spLocks noGrp="1"/>
          </p:cNvSpPr>
          <p:nvPr>
            <p:ph type="sldNum" sz="quarter" idx="12"/>
          </p:nvPr>
        </p:nvSpPr>
        <p:spPr/>
        <p:txBody>
          <a:bodyPr/>
          <a:lstStyle/>
          <a:p>
            <a:fld id="{778AF366-4C50-4102-9EED-852FA0640606}" type="slidenum">
              <a:rPr lang="ru-RU" smtClean="0"/>
              <a:t>22</a:t>
            </a:fld>
            <a:endParaRPr lang="ru-RU"/>
          </a:p>
        </p:txBody>
      </p:sp>
    </p:spTree>
    <p:extLst>
      <p:ext uri="{BB962C8B-B14F-4D97-AF65-F5344CB8AC3E}">
        <p14:creationId xmlns:p14="http://schemas.microsoft.com/office/powerpoint/2010/main" val="660040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4C4E6F-BD0B-461E-AC39-C2605B9335F7}"/>
              </a:ext>
            </a:extLst>
          </p:cNvPr>
          <p:cNvSpPr>
            <a:spLocks noGrp="1"/>
          </p:cNvSpPr>
          <p:nvPr>
            <p:ph type="title"/>
          </p:nvPr>
        </p:nvSpPr>
        <p:spPr/>
        <p:txBody>
          <a:bodyPr/>
          <a:lstStyle/>
          <a:p>
            <a:r>
              <a:rPr lang="uz-Cyrl-UZ" b="1" dirty="0"/>
              <a:t>Умумий маълумотлар</a:t>
            </a:r>
            <a:endParaRPr lang="ru-RU" b="1" dirty="0"/>
          </a:p>
        </p:txBody>
      </p:sp>
      <p:sp>
        <p:nvSpPr>
          <p:cNvPr id="3" name="Объект 2">
            <a:extLst>
              <a:ext uri="{FF2B5EF4-FFF2-40B4-BE49-F238E27FC236}">
                <a16:creationId xmlns:a16="http://schemas.microsoft.com/office/drawing/2014/main" id="{FFFE12A2-9D8D-4FA1-B7C4-8B9B69FB0C70}"/>
              </a:ext>
            </a:extLst>
          </p:cNvPr>
          <p:cNvSpPr>
            <a:spLocks noGrp="1"/>
          </p:cNvSpPr>
          <p:nvPr>
            <p:ph idx="1"/>
          </p:nvPr>
        </p:nvSpPr>
        <p:spPr>
          <a:xfrm>
            <a:off x="838200" y="1459684"/>
            <a:ext cx="10515600" cy="5033191"/>
          </a:xfrm>
        </p:spPr>
        <p:txBody>
          <a:bodyPr>
            <a:normAutofit fontScale="92500" lnSpcReduction="10000"/>
          </a:bodyPr>
          <a:lstStyle/>
          <a:p>
            <a:pPr algn="just"/>
            <a:r>
              <a:rPr lang="ru-RU" sz="2800" dirty="0">
                <a:cs typeface="Times New Roman" panose="02020603050405020304" pitchFamily="18" charset="0"/>
              </a:rPr>
              <a:t>Сертификат </a:t>
            </a:r>
            <a:r>
              <a:rPr lang="ru-RU" sz="2800" dirty="0" err="1">
                <a:cs typeface="Times New Roman" panose="02020603050405020304" pitchFamily="18" charset="0"/>
              </a:rPr>
              <a:t>эгаси</a:t>
            </a:r>
            <a:r>
              <a:rPr lang="ru-RU" sz="2800" dirty="0">
                <a:cs typeface="Times New Roman" panose="02020603050405020304" pitchFamily="18" charset="0"/>
              </a:rPr>
              <a:t> </a:t>
            </a:r>
            <a:r>
              <a:rPr lang="uz-Cyrl-UZ" sz="2800" dirty="0">
                <a:cs typeface="Times New Roman" panose="02020603050405020304" pitchFamily="18" charset="0"/>
              </a:rPr>
              <a:t>Давлат молиявий назорати инспекцияси ва </a:t>
            </a:r>
            <a:r>
              <a:rPr lang="ru-RU" sz="2800" b="0" dirty="0" err="1">
                <a:cs typeface="Times New Roman" panose="02020603050405020304" pitchFamily="18" charset="0"/>
              </a:rPr>
              <a:t>Вазирлик</a:t>
            </a:r>
            <a:r>
              <a:rPr lang="ru-RU" sz="2800" b="0" dirty="0">
                <a:cs typeface="Times New Roman" panose="02020603050405020304" pitchFamily="18" charset="0"/>
              </a:rPr>
              <a:t> </a:t>
            </a:r>
            <a:r>
              <a:rPr lang="ru-RU" sz="2800" b="0" dirty="0" err="1">
                <a:cs typeface="Times New Roman" panose="02020603050405020304" pitchFamily="18" charset="0"/>
              </a:rPr>
              <a:t>ва</a:t>
            </a:r>
            <a:r>
              <a:rPr lang="ru-RU" sz="2800" b="0" dirty="0">
                <a:cs typeface="Times New Roman" panose="02020603050405020304" pitchFamily="18" charset="0"/>
              </a:rPr>
              <a:t> </a:t>
            </a:r>
            <a:r>
              <a:rPr lang="ru-RU" sz="2800" b="0" dirty="0" err="1">
                <a:cs typeface="Times New Roman" panose="02020603050405020304" pitchFamily="18" charset="0"/>
              </a:rPr>
              <a:t>идораларнинг</a:t>
            </a:r>
            <a:r>
              <a:rPr lang="ru-RU" sz="2800" b="0" dirty="0">
                <a:cs typeface="Times New Roman" panose="02020603050405020304" pitchFamily="18" charset="0"/>
              </a:rPr>
              <a:t> ички аудит </a:t>
            </a:r>
            <a:r>
              <a:rPr lang="ru-RU" sz="2800" b="0" dirty="0" err="1">
                <a:cs typeface="Times New Roman" panose="02020603050405020304" pitchFamily="18" charset="0"/>
              </a:rPr>
              <a:t>хизмати</a:t>
            </a:r>
            <a:r>
              <a:rPr lang="ru-RU" sz="2800" b="0" dirty="0">
                <a:cs typeface="Times New Roman" panose="02020603050405020304" pitchFamily="18" charset="0"/>
              </a:rPr>
              <a:t> </a:t>
            </a:r>
            <a:r>
              <a:rPr lang="ru-RU" sz="2800" dirty="0" err="1">
                <a:cs typeface="Times New Roman" panose="02020603050405020304" pitchFamily="18" charset="0"/>
              </a:rPr>
              <a:t>тузилмалар</a:t>
            </a:r>
            <a:r>
              <a:rPr lang="ru-RU" sz="2800" dirty="0">
                <a:cs typeface="Times New Roman" panose="02020603050405020304" pitchFamily="18" charset="0"/>
              </a:rPr>
              <a:t> </a:t>
            </a:r>
            <a:r>
              <a:rPr lang="uz-Cyrl-UZ" sz="2800" dirty="0">
                <a:cs typeface="Times New Roman" panose="02020603050405020304" pitchFamily="18" charset="0"/>
              </a:rPr>
              <a:t>ходим</a:t>
            </a:r>
            <a:r>
              <a:rPr lang="ru-RU" sz="2800" dirty="0">
                <a:cs typeface="Times New Roman" panose="02020603050405020304" pitchFamily="18" charset="0"/>
              </a:rPr>
              <a:t>и </a:t>
            </a:r>
            <a:r>
              <a:rPr lang="ru-RU" sz="2800" dirty="0" err="1">
                <a:cs typeface="Times New Roman" panose="02020603050405020304" pitchFamily="18" charset="0"/>
              </a:rPr>
              <a:t>сифатида</a:t>
            </a:r>
            <a:r>
              <a:rPr lang="ru-RU" sz="2800" dirty="0">
                <a:cs typeface="Times New Roman" panose="02020603050405020304" pitchFamily="18" charset="0"/>
              </a:rPr>
              <a:t> </a:t>
            </a:r>
            <a:r>
              <a:rPr lang="ru-RU" sz="2800" dirty="0" err="1">
                <a:cs typeface="Times New Roman" panose="02020603050405020304" pitchFamily="18" charset="0"/>
              </a:rPr>
              <a:t>фаолият</a:t>
            </a:r>
            <a:r>
              <a:rPr lang="ru-RU" sz="2800" dirty="0">
                <a:cs typeface="Times New Roman" panose="02020603050405020304" pitchFamily="18" charset="0"/>
              </a:rPr>
              <a:t> </a:t>
            </a:r>
            <a:r>
              <a:rPr lang="ru-RU" sz="2800" dirty="0" err="1">
                <a:cs typeface="Times New Roman" panose="02020603050405020304" pitchFamily="18" charset="0"/>
              </a:rPr>
              <a:t>юритиш</a:t>
            </a:r>
            <a:r>
              <a:rPr lang="ru-RU" sz="2800" dirty="0">
                <a:cs typeface="Times New Roman" panose="02020603050405020304" pitchFamily="18" charset="0"/>
              </a:rPr>
              <a:t> </a:t>
            </a:r>
            <a:r>
              <a:rPr lang="ru-RU" sz="2800" dirty="0" err="1">
                <a:cs typeface="Times New Roman" panose="02020603050405020304" pitchFamily="18" charset="0"/>
              </a:rPr>
              <a:t>ҳуқуқига</a:t>
            </a:r>
            <a:r>
              <a:rPr lang="ru-RU" sz="2800" dirty="0">
                <a:cs typeface="Times New Roman" panose="02020603050405020304" pitchFamily="18" charset="0"/>
              </a:rPr>
              <a:t> </a:t>
            </a:r>
            <a:r>
              <a:rPr lang="ru-RU" sz="2800" dirty="0" err="1">
                <a:cs typeface="Times New Roman" panose="02020603050405020304" pitchFamily="18" charset="0"/>
              </a:rPr>
              <a:t>эга</a:t>
            </a:r>
            <a:r>
              <a:rPr lang="ru-RU" sz="2800" dirty="0">
                <a:cs typeface="Times New Roman" panose="02020603050405020304" pitchFamily="18" charset="0"/>
              </a:rPr>
              <a:t> </a:t>
            </a:r>
            <a:r>
              <a:rPr lang="ru-RU" sz="2800" dirty="0" err="1">
                <a:cs typeface="Times New Roman" panose="02020603050405020304" pitchFamily="18" charset="0"/>
              </a:rPr>
              <a:t>бўлади</a:t>
            </a:r>
            <a:r>
              <a:rPr lang="ru-RU" sz="2800" dirty="0">
                <a:cs typeface="Times New Roman" panose="02020603050405020304" pitchFamily="18" charset="0"/>
              </a:rPr>
              <a:t>.</a:t>
            </a:r>
          </a:p>
          <a:p>
            <a:pPr algn="just"/>
            <a:r>
              <a:rPr lang="uz-Cyrl-UZ" sz="2800" dirty="0">
                <a:cs typeface="Times New Roman" panose="02020603050405020304" pitchFamily="18" charset="0"/>
              </a:rPr>
              <a:t>Сертификатнинг амал қилиш муддати 4 йил. Кейингиси эса муддатсиз.</a:t>
            </a:r>
            <a:endParaRPr lang="ru-RU" sz="2800" dirty="0">
              <a:cs typeface="Times New Roman" panose="02020603050405020304" pitchFamily="18" charset="0"/>
            </a:endParaRPr>
          </a:p>
          <a:p>
            <a:pPr algn="just"/>
            <a:r>
              <a:rPr lang="uz-Cyrl-UZ" b="1" dirty="0">
                <a:cs typeface="Times New Roman" panose="02020603050405020304" pitchFamily="18" charset="0"/>
              </a:rPr>
              <a:t>Талабгорга қўйиладиган малака талаблар: </a:t>
            </a:r>
          </a:p>
          <a:p>
            <a:pPr algn="just"/>
            <a:r>
              <a:rPr lang="uz-Cyrl-UZ" dirty="0">
                <a:cs typeface="Times New Roman" panose="02020603050405020304" pitchFamily="18" charset="0"/>
              </a:rPr>
              <a:t>Олий маълумот</a:t>
            </a:r>
          </a:p>
          <a:p>
            <a:pPr algn="just"/>
            <a:r>
              <a:rPr lang="ru-RU" dirty="0" err="1">
                <a:cs typeface="Times New Roman" panose="02020603050405020304" pitchFamily="18" charset="0"/>
              </a:rPr>
              <a:t>иқтисодиёт</a:t>
            </a:r>
            <a:r>
              <a:rPr lang="ru-RU" dirty="0">
                <a:cs typeface="Times New Roman" panose="02020603050405020304" pitchFamily="18" charset="0"/>
              </a:rPr>
              <a:t>, </a:t>
            </a:r>
            <a:r>
              <a:rPr lang="ru-RU" dirty="0" err="1">
                <a:cs typeface="Times New Roman" panose="02020603050405020304" pitchFamily="18" charset="0"/>
              </a:rPr>
              <a:t>молия</a:t>
            </a:r>
            <a:r>
              <a:rPr lang="ru-RU" dirty="0">
                <a:cs typeface="Times New Roman" panose="02020603050405020304" pitchFamily="18" charset="0"/>
              </a:rPr>
              <a:t>, </a:t>
            </a:r>
            <a:r>
              <a:rPr lang="ru-RU" dirty="0" err="1">
                <a:cs typeface="Times New Roman" panose="02020603050405020304" pitchFamily="18" charset="0"/>
              </a:rPr>
              <a:t>солиқ</a:t>
            </a:r>
            <a:r>
              <a:rPr lang="ru-RU" dirty="0">
                <a:cs typeface="Times New Roman" panose="02020603050405020304" pitchFamily="18" charset="0"/>
              </a:rPr>
              <a:t>, бухгалтерия </a:t>
            </a:r>
            <a:r>
              <a:rPr lang="ru-RU" dirty="0" err="1">
                <a:cs typeface="Times New Roman" panose="02020603050405020304" pitchFamily="18" charset="0"/>
              </a:rPr>
              <a:t>ҳисоби</a:t>
            </a:r>
            <a:r>
              <a:rPr lang="ru-RU" dirty="0">
                <a:cs typeface="Times New Roman" panose="02020603050405020304" pitchFamily="18" charset="0"/>
              </a:rPr>
              <a:t> </a:t>
            </a:r>
            <a:r>
              <a:rPr lang="ru-RU" dirty="0" err="1">
                <a:cs typeface="Times New Roman" panose="02020603050405020304" pitchFamily="18" charset="0"/>
              </a:rPr>
              <a:t>ва</a:t>
            </a:r>
            <a:r>
              <a:rPr lang="ru-RU" dirty="0">
                <a:cs typeface="Times New Roman" panose="02020603050405020304" pitchFamily="18" charset="0"/>
              </a:rPr>
              <a:t> </a:t>
            </a:r>
            <a:r>
              <a:rPr lang="ru-RU" dirty="0" err="1">
                <a:cs typeface="Times New Roman" panose="02020603050405020304" pitchFamily="18" charset="0"/>
              </a:rPr>
              <a:t>ҳисоботи</a:t>
            </a:r>
            <a:r>
              <a:rPr lang="ru-RU" dirty="0">
                <a:cs typeface="Times New Roman" panose="02020603050405020304" pitchFamily="18" charset="0"/>
              </a:rPr>
              <a:t>, аудит </a:t>
            </a:r>
            <a:r>
              <a:rPr lang="ru-RU" dirty="0" err="1">
                <a:cs typeface="Times New Roman" panose="02020603050405020304" pitchFamily="18" charset="0"/>
              </a:rPr>
              <a:t>соҳасида</a:t>
            </a:r>
            <a:r>
              <a:rPr lang="ru-RU" dirty="0">
                <a:cs typeface="Times New Roman" panose="02020603050405020304" pitchFamily="18" charset="0"/>
              </a:rPr>
              <a:t> </a:t>
            </a:r>
            <a:r>
              <a:rPr lang="ru-RU" dirty="0" err="1">
                <a:cs typeface="Times New Roman" panose="02020603050405020304" pitchFamily="18" charset="0"/>
              </a:rPr>
              <a:t>камида</a:t>
            </a:r>
            <a:r>
              <a:rPr lang="ru-RU" dirty="0">
                <a:cs typeface="Times New Roman" panose="02020603050405020304" pitchFamily="18" charset="0"/>
              </a:rPr>
              <a:t> </a:t>
            </a:r>
            <a:r>
              <a:rPr lang="ru-RU" dirty="0" err="1">
                <a:cs typeface="Times New Roman" panose="02020603050405020304" pitchFamily="18" charset="0"/>
              </a:rPr>
              <a:t>икки</a:t>
            </a:r>
            <a:r>
              <a:rPr lang="ru-RU" dirty="0">
                <a:cs typeface="Times New Roman" panose="02020603050405020304" pitchFamily="18" charset="0"/>
              </a:rPr>
              <a:t> </a:t>
            </a:r>
            <a:r>
              <a:rPr lang="ru-RU" dirty="0" err="1">
                <a:cs typeface="Times New Roman" panose="02020603050405020304" pitchFamily="18" charset="0"/>
              </a:rPr>
              <a:t>йиллик</a:t>
            </a:r>
            <a:r>
              <a:rPr lang="ru-RU" dirty="0">
                <a:cs typeface="Times New Roman" panose="02020603050405020304" pitchFamily="18" charset="0"/>
              </a:rPr>
              <a:t> </a:t>
            </a:r>
            <a:r>
              <a:rPr lang="ru-RU" dirty="0" err="1">
                <a:cs typeface="Times New Roman" panose="02020603050405020304" pitchFamily="18" charset="0"/>
              </a:rPr>
              <a:t>иш</a:t>
            </a:r>
            <a:r>
              <a:rPr lang="ru-RU" dirty="0">
                <a:cs typeface="Times New Roman" panose="02020603050405020304" pitchFamily="18" charset="0"/>
              </a:rPr>
              <a:t> стажи</a:t>
            </a:r>
          </a:p>
          <a:p>
            <a:pPr algn="just"/>
            <a:r>
              <a:rPr lang="uz-Cyrl-UZ" dirty="0">
                <a:cs typeface="Times New Roman" panose="02020603050405020304" pitchFamily="18" charset="0"/>
              </a:rPr>
              <a:t>Малака имтиҳонини топшириш учун  талабгорга 3 соат вақт берилади. </a:t>
            </a:r>
          </a:p>
          <a:p>
            <a:pPr algn="just"/>
            <a:r>
              <a:rPr lang="uz-Cyrl-UZ" dirty="0">
                <a:cs typeface="Times New Roman" panose="02020603050405020304" pitchFamily="18" charset="0"/>
              </a:rPr>
              <a:t>Имтиҳон 100 та саволдан иборат тест синови шаклида ўтказилади ва ҳар бир тўғри жавоб учун 1 баллдан берилади (ўтиш бали – камида 75 балл)</a:t>
            </a:r>
            <a:endParaRPr lang="ru-RU" dirty="0">
              <a:cs typeface="Times New Roman" panose="02020603050405020304" pitchFamily="18" charset="0"/>
            </a:endParaRPr>
          </a:p>
          <a:p>
            <a:pPr algn="just"/>
            <a:endParaRPr lang="ru-RU" dirty="0">
              <a:cs typeface="Times New Roman" panose="02020603050405020304" pitchFamily="18" charset="0"/>
            </a:endParaRPr>
          </a:p>
          <a:p>
            <a:endParaRPr lang="ru-RU" sz="2800" b="1" dirty="0">
              <a:solidFill>
                <a:srgbClr val="0070C0"/>
              </a:solidFill>
              <a:latin typeface="Times New Roman" panose="02020603050405020304" pitchFamily="18" charset="0"/>
              <a:cs typeface="Times New Roman" panose="02020603050405020304" pitchFamily="18" charset="0"/>
            </a:endParaRPr>
          </a:p>
          <a:p>
            <a:endParaRPr lang="ru-RU" sz="2800" dirty="0">
              <a:solidFill>
                <a:srgbClr val="0070C0"/>
              </a:solidFill>
              <a:latin typeface="Times New Roman" panose="02020603050405020304" pitchFamily="18"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E469906-E602-4408-8E54-FE9068DFD2CD}"/>
              </a:ext>
            </a:extLst>
          </p:cNvPr>
          <p:cNvSpPr>
            <a:spLocks noGrp="1"/>
          </p:cNvSpPr>
          <p:nvPr>
            <p:ph type="sldNum" sz="quarter" idx="12"/>
          </p:nvPr>
        </p:nvSpPr>
        <p:spPr/>
        <p:txBody>
          <a:bodyPr/>
          <a:lstStyle/>
          <a:p>
            <a:fld id="{778AF366-4C50-4102-9EED-852FA0640606}" type="slidenum">
              <a:rPr lang="ru-RU" smtClean="0"/>
              <a:t>23</a:t>
            </a:fld>
            <a:endParaRPr lang="ru-RU"/>
          </a:p>
        </p:txBody>
      </p:sp>
    </p:spTree>
    <p:extLst>
      <p:ext uri="{BB962C8B-B14F-4D97-AF65-F5344CB8AC3E}">
        <p14:creationId xmlns:p14="http://schemas.microsoft.com/office/powerpoint/2010/main" val="1246765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F9E475-E86F-4CB1-A65B-E67112AD56DE}"/>
              </a:ext>
            </a:extLst>
          </p:cNvPr>
          <p:cNvSpPr>
            <a:spLocks noGrp="1"/>
          </p:cNvSpPr>
          <p:nvPr>
            <p:ph type="title"/>
          </p:nvPr>
        </p:nvSpPr>
        <p:spPr/>
        <p:txBody>
          <a:bodyPr/>
          <a:lstStyle/>
          <a:p>
            <a:r>
              <a:rPr lang="uz-Cyrl-UZ" b="1" dirty="0"/>
              <a:t>Хужжат топшириш</a:t>
            </a:r>
            <a:endParaRPr lang="ru-RU" b="1" dirty="0"/>
          </a:p>
        </p:txBody>
      </p:sp>
      <p:sp>
        <p:nvSpPr>
          <p:cNvPr id="3" name="Объект 2">
            <a:extLst>
              <a:ext uri="{FF2B5EF4-FFF2-40B4-BE49-F238E27FC236}">
                <a16:creationId xmlns:a16="http://schemas.microsoft.com/office/drawing/2014/main" id="{CCDF73C4-E328-4D06-8485-E2D1E5523AD0}"/>
              </a:ext>
            </a:extLst>
          </p:cNvPr>
          <p:cNvSpPr>
            <a:spLocks noGrp="1"/>
          </p:cNvSpPr>
          <p:nvPr>
            <p:ph idx="1"/>
          </p:nvPr>
        </p:nvSpPr>
        <p:spPr/>
        <p:txBody>
          <a:bodyPr/>
          <a:lstStyle/>
          <a:p>
            <a:r>
              <a:rPr lang="uz-Cyrl-UZ" dirty="0"/>
              <a:t>Бюждет ташкилотлари ички аудит хизмати ходимлари, бухгалтерия хисоби ходимлари ва бошқа қизиқувчи томонлар давлат секторида ички аудит сертификатини олишлари учун Ўзбекистон Аудиторлар Палатасининг расмий веб-сайти орқали хужжатларини топширишлари мумкин.</a:t>
            </a:r>
          </a:p>
          <a:p>
            <a:r>
              <a:rPr lang="en-US" dirty="0">
                <a:hlinkClick r:id="rId2"/>
              </a:rPr>
              <a:t>www.uzaudit.uz</a:t>
            </a:r>
            <a:r>
              <a:rPr lang="en-US" dirty="0"/>
              <a:t> </a:t>
            </a:r>
          </a:p>
          <a:p>
            <a:endParaRPr lang="ru-RU" dirty="0"/>
          </a:p>
        </p:txBody>
      </p:sp>
      <p:sp>
        <p:nvSpPr>
          <p:cNvPr id="4" name="Номер слайда 3">
            <a:extLst>
              <a:ext uri="{FF2B5EF4-FFF2-40B4-BE49-F238E27FC236}">
                <a16:creationId xmlns:a16="http://schemas.microsoft.com/office/drawing/2014/main" id="{6BAF58A5-3013-4459-B9EE-6A3106D20F08}"/>
              </a:ext>
            </a:extLst>
          </p:cNvPr>
          <p:cNvSpPr>
            <a:spLocks noGrp="1"/>
          </p:cNvSpPr>
          <p:nvPr>
            <p:ph type="sldNum" sz="quarter" idx="12"/>
          </p:nvPr>
        </p:nvSpPr>
        <p:spPr/>
        <p:txBody>
          <a:bodyPr/>
          <a:lstStyle/>
          <a:p>
            <a:fld id="{778AF366-4C50-4102-9EED-852FA0640606}" type="slidenum">
              <a:rPr lang="ru-RU" smtClean="0"/>
              <a:t>24</a:t>
            </a:fld>
            <a:endParaRPr lang="ru-RU"/>
          </a:p>
        </p:txBody>
      </p:sp>
    </p:spTree>
    <p:extLst>
      <p:ext uri="{BB962C8B-B14F-4D97-AF65-F5344CB8AC3E}">
        <p14:creationId xmlns:p14="http://schemas.microsoft.com/office/powerpoint/2010/main" val="4263867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59047E-458B-4750-80E4-61AB5F76C863}"/>
              </a:ext>
            </a:extLst>
          </p:cNvPr>
          <p:cNvSpPr>
            <a:spLocks noGrp="1"/>
          </p:cNvSpPr>
          <p:nvPr>
            <p:ph type="title"/>
          </p:nvPr>
        </p:nvSpPr>
        <p:spPr/>
        <p:txBody>
          <a:bodyPr/>
          <a:lstStyle/>
          <a:p>
            <a:r>
              <a:rPr lang="uz-Cyrl-UZ" b="1" dirty="0"/>
              <a:t>Бюджет ташкилотларида ички аудит муаммолари</a:t>
            </a:r>
            <a:endParaRPr lang="ru-RU" b="1" dirty="0"/>
          </a:p>
        </p:txBody>
      </p:sp>
      <p:sp>
        <p:nvSpPr>
          <p:cNvPr id="3" name="Объект 2">
            <a:extLst>
              <a:ext uri="{FF2B5EF4-FFF2-40B4-BE49-F238E27FC236}">
                <a16:creationId xmlns:a16="http://schemas.microsoft.com/office/drawing/2014/main" id="{9490E10F-D4A1-4B8F-A330-EFE7CB734974}"/>
              </a:ext>
            </a:extLst>
          </p:cNvPr>
          <p:cNvSpPr>
            <a:spLocks noGrp="1"/>
          </p:cNvSpPr>
          <p:nvPr>
            <p:ph idx="1"/>
          </p:nvPr>
        </p:nvSpPr>
        <p:spPr/>
        <p:txBody>
          <a:bodyPr/>
          <a:lstStyle/>
          <a:p>
            <a:r>
              <a:rPr lang="uz-Cyrl-UZ" dirty="0"/>
              <a:t>1. Малакали мутахассислар етишмайди. </a:t>
            </a:r>
          </a:p>
          <a:p>
            <a:pPr algn="just"/>
            <a:r>
              <a:rPr lang="uz-Cyrl-UZ" dirty="0"/>
              <a:t>2. Сертификатлаш бошланганига қарамасдан сертификат олиш учун мурожаат қилганлар сони жуда кам. Бу билим даражаси етарли эмаслигидан далолат беради.</a:t>
            </a:r>
          </a:p>
          <a:p>
            <a:pPr algn="just"/>
            <a:r>
              <a:rPr lang="uz-Cyrl-UZ" dirty="0"/>
              <a:t>3. Бюджет ташкилотларида ички аудит бўлимлари учун ажратилган штатлар сони ташкилотни мунтазам текшириш учун етарли эмас.</a:t>
            </a:r>
          </a:p>
          <a:p>
            <a:pPr algn="just"/>
            <a:r>
              <a:rPr lang="uz-Cyrl-UZ" dirty="0"/>
              <a:t>4. Ички аудит бўлими Вазирга бўйсунади.</a:t>
            </a:r>
          </a:p>
          <a:p>
            <a:pPr algn="just"/>
            <a:endParaRPr lang="ru-RU" dirty="0"/>
          </a:p>
        </p:txBody>
      </p:sp>
      <p:sp>
        <p:nvSpPr>
          <p:cNvPr id="4" name="Номер слайда 3">
            <a:extLst>
              <a:ext uri="{FF2B5EF4-FFF2-40B4-BE49-F238E27FC236}">
                <a16:creationId xmlns:a16="http://schemas.microsoft.com/office/drawing/2014/main" id="{91FAAEC4-6F63-4C2F-8008-0EAC493AF0F5}"/>
              </a:ext>
            </a:extLst>
          </p:cNvPr>
          <p:cNvSpPr>
            <a:spLocks noGrp="1"/>
          </p:cNvSpPr>
          <p:nvPr>
            <p:ph type="sldNum" sz="quarter" idx="12"/>
          </p:nvPr>
        </p:nvSpPr>
        <p:spPr/>
        <p:txBody>
          <a:bodyPr/>
          <a:lstStyle/>
          <a:p>
            <a:fld id="{778AF366-4C50-4102-9EED-852FA0640606}" type="slidenum">
              <a:rPr lang="ru-RU" smtClean="0"/>
              <a:t>25</a:t>
            </a:fld>
            <a:endParaRPr lang="ru-RU"/>
          </a:p>
        </p:txBody>
      </p:sp>
    </p:spTree>
    <p:extLst>
      <p:ext uri="{BB962C8B-B14F-4D97-AF65-F5344CB8AC3E}">
        <p14:creationId xmlns:p14="http://schemas.microsoft.com/office/powerpoint/2010/main" val="1073458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F9E475-E86F-4CB1-A65B-E67112AD56DE}"/>
              </a:ext>
            </a:extLst>
          </p:cNvPr>
          <p:cNvSpPr>
            <a:spLocks noGrp="1"/>
          </p:cNvSpPr>
          <p:nvPr>
            <p:ph type="title"/>
          </p:nvPr>
        </p:nvSpPr>
        <p:spPr/>
        <p:txBody>
          <a:bodyPr/>
          <a:lstStyle/>
          <a:p>
            <a:r>
              <a:rPr lang="uz-Cyrl-UZ" b="1" dirty="0"/>
              <a:t>Ўзбекистон Аудиторлар Палатаси</a:t>
            </a:r>
            <a:endParaRPr lang="ru-RU" b="1" dirty="0"/>
          </a:p>
        </p:txBody>
      </p:sp>
      <p:sp>
        <p:nvSpPr>
          <p:cNvPr id="3" name="Объект 2">
            <a:extLst>
              <a:ext uri="{FF2B5EF4-FFF2-40B4-BE49-F238E27FC236}">
                <a16:creationId xmlns:a16="http://schemas.microsoft.com/office/drawing/2014/main" id="{CCDF73C4-E328-4D06-8485-E2D1E5523AD0}"/>
              </a:ext>
            </a:extLst>
          </p:cNvPr>
          <p:cNvSpPr>
            <a:spLocks noGrp="1"/>
          </p:cNvSpPr>
          <p:nvPr>
            <p:ph idx="1"/>
          </p:nvPr>
        </p:nvSpPr>
        <p:spPr/>
        <p:txBody>
          <a:bodyPr/>
          <a:lstStyle/>
          <a:p>
            <a:r>
              <a:rPr lang="uz-Cyrl-UZ" dirty="0"/>
              <a:t>Тел.: +99871 263 77 63</a:t>
            </a:r>
          </a:p>
          <a:p>
            <a:r>
              <a:rPr lang="uz-Cyrl-UZ" dirty="0"/>
              <a:t>         +99871 263 72 63</a:t>
            </a:r>
          </a:p>
          <a:p>
            <a:r>
              <a:rPr lang="uz-Cyrl-UZ" dirty="0"/>
              <a:t>Моб.: +99899 832 54 30</a:t>
            </a:r>
          </a:p>
          <a:p>
            <a:r>
              <a:rPr lang="uz-Cyrl-UZ" dirty="0"/>
              <a:t>            +99893 183 22 88</a:t>
            </a:r>
          </a:p>
          <a:p>
            <a:r>
              <a:rPr lang="en-US" dirty="0"/>
              <a:t>E-mail: </a:t>
            </a:r>
            <a:r>
              <a:rPr lang="en-US" dirty="0">
                <a:hlinkClick r:id="rId2"/>
              </a:rPr>
              <a:t>info@uzaudit.uz</a:t>
            </a:r>
            <a:r>
              <a:rPr lang="en-US" dirty="0"/>
              <a:t> </a:t>
            </a:r>
            <a:endParaRPr lang="uz-Cyrl-UZ" dirty="0"/>
          </a:p>
          <a:p>
            <a:r>
              <a:rPr lang="en-US" dirty="0">
                <a:hlinkClick r:id="rId3"/>
              </a:rPr>
              <a:t>https://t.me/auditpalatauz</a:t>
            </a:r>
            <a:r>
              <a:rPr lang="uz-Cyrl-UZ" dirty="0"/>
              <a:t> </a:t>
            </a:r>
          </a:p>
          <a:p>
            <a:r>
              <a:rPr lang="en-US" dirty="0">
                <a:hlinkClick r:id="rId4"/>
              </a:rPr>
              <a:t>www.uzaudit.uz</a:t>
            </a:r>
            <a:r>
              <a:rPr lang="en-US" dirty="0"/>
              <a:t> </a:t>
            </a:r>
          </a:p>
          <a:p>
            <a:endParaRPr lang="ru-RU" dirty="0"/>
          </a:p>
        </p:txBody>
      </p:sp>
      <p:sp>
        <p:nvSpPr>
          <p:cNvPr id="4" name="Номер слайда 3">
            <a:extLst>
              <a:ext uri="{FF2B5EF4-FFF2-40B4-BE49-F238E27FC236}">
                <a16:creationId xmlns:a16="http://schemas.microsoft.com/office/drawing/2014/main" id="{6BAF58A5-3013-4459-B9EE-6A3106D20F08}"/>
              </a:ext>
            </a:extLst>
          </p:cNvPr>
          <p:cNvSpPr>
            <a:spLocks noGrp="1"/>
          </p:cNvSpPr>
          <p:nvPr>
            <p:ph type="sldNum" sz="quarter" idx="12"/>
          </p:nvPr>
        </p:nvSpPr>
        <p:spPr/>
        <p:txBody>
          <a:bodyPr/>
          <a:lstStyle/>
          <a:p>
            <a:fld id="{778AF366-4C50-4102-9EED-852FA0640606}" type="slidenum">
              <a:rPr lang="ru-RU" smtClean="0"/>
              <a:t>26</a:t>
            </a:fld>
            <a:endParaRPr lang="ru-RU"/>
          </a:p>
        </p:txBody>
      </p:sp>
    </p:spTree>
    <p:extLst>
      <p:ext uri="{BB962C8B-B14F-4D97-AF65-F5344CB8AC3E}">
        <p14:creationId xmlns:p14="http://schemas.microsoft.com/office/powerpoint/2010/main" val="2547212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A8C415-B5EF-4400-9320-94CA99DB24E0}"/>
              </a:ext>
            </a:extLst>
          </p:cNvPr>
          <p:cNvSpPr>
            <a:spLocks noGrp="1"/>
          </p:cNvSpPr>
          <p:nvPr>
            <p:ph idx="1"/>
          </p:nvPr>
        </p:nvSpPr>
        <p:spPr>
          <a:xfrm>
            <a:off x="838200" y="2830646"/>
            <a:ext cx="10515600" cy="1196708"/>
          </a:xfrm>
        </p:spPr>
        <p:txBody>
          <a:bodyPr>
            <a:normAutofit/>
          </a:bodyPr>
          <a:lstStyle/>
          <a:p>
            <a:pPr marL="0" indent="0" algn="ctr">
              <a:buNone/>
            </a:pPr>
            <a:r>
              <a:rPr lang="uz-Cyrl-UZ" sz="6600" dirty="0"/>
              <a:t>Эътиборингиз учун рахмат !</a:t>
            </a:r>
            <a:endParaRPr lang="ru-RU" sz="6600" dirty="0"/>
          </a:p>
        </p:txBody>
      </p:sp>
      <p:sp>
        <p:nvSpPr>
          <p:cNvPr id="4" name="Номер слайда 3">
            <a:extLst>
              <a:ext uri="{FF2B5EF4-FFF2-40B4-BE49-F238E27FC236}">
                <a16:creationId xmlns:a16="http://schemas.microsoft.com/office/drawing/2014/main" id="{517585EB-009A-452B-99B4-A3E6F0EEF5D4}"/>
              </a:ext>
            </a:extLst>
          </p:cNvPr>
          <p:cNvSpPr>
            <a:spLocks noGrp="1"/>
          </p:cNvSpPr>
          <p:nvPr>
            <p:ph type="sldNum" sz="quarter" idx="12"/>
          </p:nvPr>
        </p:nvSpPr>
        <p:spPr/>
        <p:txBody>
          <a:bodyPr/>
          <a:lstStyle/>
          <a:p>
            <a:fld id="{778AF366-4C50-4102-9EED-852FA0640606}" type="slidenum">
              <a:rPr lang="ru-RU" smtClean="0"/>
              <a:t>27</a:t>
            </a:fld>
            <a:endParaRPr lang="ru-RU"/>
          </a:p>
        </p:txBody>
      </p:sp>
    </p:spTree>
    <p:extLst>
      <p:ext uri="{BB962C8B-B14F-4D97-AF65-F5344CB8AC3E}">
        <p14:creationId xmlns:p14="http://schemas.microsoft.com/office/powerpoint/2010/main" val="29067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B5D33-C5A6-47F6-9801-94381C6E5379}"/>
              </a:ext>
            </a:extLst>
          </p:cNvPr>
          <p:cNvSpPr>
            <a:spLocks noGrp="1"/>
          </p:cNvSpPr>
          <p:nvPr>
            <p:ph type="title"/>
          </p:nvPr>
        </p:nvSpPr>
        <p:spPr>
          <a:xfrm>
            <a:off x="913774" y="312685"/>
            <a:ext cx="8911687" cy="754116"/>
          </a:xfrm>
        </p:spPr>
        <p:txBody>
          <a:bodyPr/>
          <a:lstStyle/>
          <a:p>
            <a:r>
              <a:rPr lang="ru-RU" b="1" dirty="0" err="1"/>
              <a:t>Кузатув</a:t>
            </a:r>
            <a:r>
              <a:rPr lang="ru-RU" b="1" dirty="0"/>
              <a:t> </a:t>
            </a:r>
            <a:r>
              <a:rPr lang="ru-RU" b="1" dirty="0" err="1"/>
              <a:t>кенгаши</a:t>
            </a:r>
            <a:r>
              <a:rPr lang="ru-RU" b="1" dirty="0"/>
              <a:t> ким?</a:t>
            </a:r>
          </a:p>
        </p:txBody>
      </p:sp>
      <p:sp>
        <p:nvSpPr>
          <p:cNvPr id="3" name="Объект 2">
            <a:extLst>
              <a:ext uri="{FF2B5EF4-FFF2-40B4-BE49-F238E27FC236}">
                <a16:creationId xmlns:a16="http://schemas.microsoft.com/office/drawing/2014/main" id="{9B1BE5E1-D6A0-4B3D-A5B1-11267ADB9A5E}"/>
              </a:ext>
            </a:extLst>
          </p:cNvPr>
          <p:cNvSpPr>
            <a:spLocks noGrp="1"/>
          </p:cNvSpPr>
          <p:nvPr>
            <p:ph sz="quarter" idx="13"/>
          </p:nvPr>
        </p:nvSpPr>
        <p:spPr>
          <a:xfrm>
            <a:off x="913774" y="1066802"/>
            <a:ext cx="5950852" cy="5478514"/>
          </a:xfrm>
        </p:spPr>
        <p:txBody>
          <a:bodyPr>
            <a:normAutofit fontScale="92500"/>
          </a:bodyPr>
          <a:lstStyle/>
          <a:p>
            <a:r>
              <a:rPr lang="ru-RU" dirty="0" err="1"/>
              <a:t>Жамият</a:t>
            </a:r>
            <a:r>
              <a:rPr lang="ru-RU" dirty="0"/>
              <a:t> </a:t>
            </a:r>
            <a:r>
              <a:rPr lang="ru-RU" dirty="0" err="1"/>
              <a:t>акциядорлари</a:t>
            </a:r>
            <a:r>
              <a:rPr lang="ru-RU" dirty="0"/>
              <a:t> </a:t>
            </a:r>
            <a:r>
              <a:rPr lang="ru-RU" dirty="0" err="1"/>
              <a:t>томонидан</a:t>
            </a:r>
            <a:r>
              <a:rPr lang="ru-RU" dirty="0"/>
              <a:t> </a:t>
            </a:r>
            <a:r>
              <a:rPr lang="ru-RU" dirty="0" err="1"/>
              <a:t>сайланадиган</a:t>
            </a:r>
            <a:r>
              <a:rPr lang="ru-RU" dirty="0"/>
              <a:t> </a:t>
            </a:r>
            <a:r>
              <a:rPr lang="ru-RU" dirty="0" err="1"/>
              <a:t>ва</a:t>
            </a:r>
            <a:r>
              <a:rPr lang="ru-RU" dirty="0"/>
              <a:t> </a:t>
            </a:r>
            <a:r>
              <a:rPr lang="ru-RU" dirty="0" err="1"/>
              <a:t>жамият</a:t>
            </a:r>
            <a:r>
              <a:rPr lang="ru-RU" dirty="0"/>
              <a:t> </a:t>
            </a:r>
            <a:r>
              <a:rPr lang="ru-RU" dirty="0" err="1"/>
              <a:t>фаолиятига</a:t>
            </a:r>
            <a:r>
              <a:rPr lang="ru-RU" dirty="0"/>
              <a:t> </a:t>
            </a:r>
            <a:r>
              <a:rPr lang="ru-RU" dirty="0" err="1"/>
              <a:t>умумий</a:t>
            </a:r>
            <a:r>
              <a:rPr lang="ru-RU" dirty="0"/>
              <a:t> </a:t>
            </a:r>
            <a:r>
              <a:rPr lang="ru-RU" dirty="0" err="1"/>
              <a:t>раҳбарликни</a:t>
            </a:r>
            <a:r>
              <a:rPr lang="ru-RU" dirty="0"/>
              <a:t> </a:t>
            </a:r>
            <a:r>
              <a:rPr lang="ru-RU" dirty="0" err="1"/>
              <a:t>амалга</a:t>
            </a:r>
            <a:r>
              <a:rPr lang="ru-RU" dirty="0"/>
              <a:t> </a:t>
            </a:r>
            <a:r>
              <a:rPr lang="ru-RU" dirty="0" err="1"/>
              <a:t>оширувчи</a:t>
            </a:r>
            <a:r>
              <a:rPr lang="ru-RU" dirty="0"/>
              <a:t> </a:t>
            </a:r>
            <a:r>
              <a:rPr lang="ru-RU" dirty="0" err="1"/>
              <a:t>малакали</a:t>
            </a:r>
            <a:r>
              <a:rPr lang="ru-RU" dirty="0"/>
              <a:t> </a:t>
            </a:r>
            <a:r>
              <a:rPr lang="ru-RU" dirty="0" err="1"/>
              <a:t>мутахассислардир</a:t>
            </a:r>
            <a:r>
              <a:rPr lang="ru-RU" dirty="0"/>
              <a:t>.</a:t>
            </a:r>
          </a:p>
          <a:p>
            <a:r>
              <a:rPr lang="ru-RU" dirty="0" err="1"/>
              <a:t>Жамият</a:t>
            </a:r>
            <a:r>
              <a:rPr lang="ru-RU" dirty="0"/>
              <a:t> </a:t>
            </a:r>
            <a:r>
              <a:rPr lang="ru-RU" dirty="0" err="1"/>
              <a:t>кузатув</a:t>
            </a:r>
            <a:r>
              <a:rPr lang="ru-RU" dirty="0"/>
              <a:t> </a:t>
            </a:r>
            <a:r>
              <a:rPr lang="ru-RU" dirty="0" err="1"/>
              <a:t>кенгашининг</a:t>
            </a:r>
            <a:r>
              <a:rPr lang="ru-RU" dirty="0"/>
              <a:t> </a:t>
            </a:r>
            <a:r>
              <a:rPr lang="ru-RU" dirty="0" err="1"/>
              <a:t>ваколат</a:t>
            </a:r>
            <a:r>
              <a:rPr lang="ru-RU" dirty="0"/>
              <a:t> </a:t>
            </a:r>
            <a:r>
              <a:rPr lang="ru-RU" dirty="0" err="1"/>
              <a:t>доирасига</a:t>
            </a:r>
            <a:r>
              <a:rPr lang="ru-RU" dirty="0"/>
              <a:t> </a:t>
            </a:r>
            <a:r>
              <a:rPr lang="ru-RU" dirty="0" err="1"/>
              <a:t>қуйидагилар</a:t>
            </a:r>
            <a:r>
              <a:rPr lang="ru-RU" dirty="0"/>
              <a:t> </a:t>
            </a:r>
            <a:r>
              <a:rPr lang="ru-RU" dirty="0" err="1"/>
              <a:t>киради</a:t>
            </a:r>
            <a:r>
              <a:rPr lang="ru-RU" dirty="0"/>
              <a:t>:</a:t>
            </a:r>
          </a:p>
          <a:p>
            <a:r>
              <a:rPr lang="ru-RU" dirty="0"/>
              <a:t>ички аудит </a:t>
            </a:r>
            <a:r>
              <a:rPr lang="ru-RU" dirty="0" err="1"/>
              <a:t>хизматини</a:t>
            </a:r>
            <a:r>
              <a:rPr lang="ru-RU" dirty="0"/>
              <a:t> </a:t>
            </a:r>
            <a:r>
              <a:rPr lang="ru-RU" dirty="0" err="1"/>
              <a:t>ташкил</a:t>
            </a:r>
            <a:r>
              <a:rPr lang="ru-RU" dirty="0"/>
              <a:t> </a:t>
            </a:r>
            <a:r>
              <a:rPr lang="ru-RU" dirty="0" err="1"/>
              <a:t>этиш</a:t>
            </a:r>
            <a:r>
              <a:rPr lang="ru-RU" dirty="0"/>
              <a:t> </a:t>
            </a:r>
            <a:r>
              <a:rPr lang="ru-RU" dirty="0" err="1"/>
              <a:t>ва</a:t>
            </a:r>
            <a:r>
              <a:rPr lang="ru-RU" dirty="0"/>
              <a:t> </a:t>
            </a:r>
            <a:r>
              <a:rPr lang="ru-RU" dirty="0" err="1"/>
              <a:t>унинг</a:t>
            </a:r>
            <a:r>
              <a:rPr lang="ru-RU" dirty="0"/>
              <a:t> </a:t>
            </a:r>
            <a:r>
              <a:rPr lang="ru-RU" dirty="0" err="1"/>
              <a:t>ходимларини</a:t>
            </a:r>
            <a:r>
              <a:rPr lang="ru-RU" dirty="0"/>
              <a:t> </a:t>
            </a:r>
            <a:r>
              <a:rPr lang="ru-RU" dirty="0" err="1"/>
              <a:t>тайинлаш</a:t>
            </a:r>
            <a:r>
              <a:rPr lang="ru-RU" dirty="0"/>
              <a:t>, </a:t>
            </a:r>
            <a:r>
              <a:rPr lang="ru-RU" dirty="0" err="1"/>
              <a:t>ишга</a:t>
            </a:r>
            <a:r>
              <a:rPr lang="ru-RU" dirty="0"/>
              <a:t> </a:t>
            </a:r>
            <a:r>
              <a:rPr lang="ru-RU" dirty="0" err="1"/>
              <a:t>қабул</a:t>
            </a:r>
            <a:r>
              <a:rPr lang="ru-RU" dirty="0"/>
              <a:t> </a:t>
            </a:r>
            <a:r>
              <a:rPr lang="ru-RU" dirty="0" err="1"/>
              <a:t>қилиш</a:t>
            </a:r>
            <a:r>
              <a:rPr lang="ru-RU" dirty="0"/>
              <a:t>, </a:t>
            </a:r>
            <a:r>
              <a:rPr lang="ru-RU" dirty="0" err="1"/>
              <a:t>иш</a:t>
            </a:r>
            <a:r>
              <a:rPr lang="ru-RU" dirty="0"/>
              <a:t> </a:t>
            </a:r>
            <a:r>
              <a:rPr lang="ru-RU" dirty="0" err="1"/>
              <a:t>хақи</a:t>
            </a:r>
            <a:r>
              <a:rPr lang="ru-RU" dirty="0"/>
              <a:t> </a:t>
            </a:r>
            <a:r>
              <a:rPr lang="ru-RU" dirty="0" err="1"/>
              <a:t>миқдорини</a:t>
            </a:r>
            <a:r>
              <a:rPr lang="ru-RU" dirty="0"/>
              <a:t> </a:t>
            </a:r>
            <a:r>
              <a:rPr lang="ru-RU" dirty="0" err="1"/>
              <a:t>белгилаш</a:t>
            </a:r>
            <a:r>
              <a:rPr lang="ru-RU" dirty="0"/>
              <a:t>, </a:t>
            </a:r>
            <a:r>
              <a:rPr lang="ru-RU" dirty="0" err="1"/>
              <a:t>шунингдек</a:t>
            </a:r>
            <a:r>
              <a:rPr lang="ru-RU" dirty="0"/>
              <a:t> </a:t>
            </a:r>
            <a:r>
              <a:rPr lang="ru-RU" dirty="0" err="1"/>
              <a:t>ҳар</a:t>
            </a:r>
            <a:r>
              <a:rPr lang="ru-RU" dirty="0"/>
              <a:t> </a:t>
            </a:r>
            <a:r>
              <a:rPr lang="ru-RU" dirty="0" err="1"/>
              <a:t>чоракда</a:t>
            </a:r>
            <a:r>
              <a:rPr lang="ru-RU" dirty="0"/>
              <a:t> </a:t>
            </a:r>
            <a:r>
              <a:rPr lang="ru-RU" dirty="0" err="1"/>
              <a:t>унинг</a:t>
            </a:r>
            <a:r>
              <a:rPr lang="ru-RU" dirty="0"/>
              <a:t> </a:t>
            </a:r>
            <a:r>
              <a:rPr lang="ru-RU" dirty="0" err="1"/>
              <a:t>ҳисоботларини</a:t>
            </a:r>
            <a:r>
              <a:rPr lang="ru-RU" dirty="0"/>
              <a:t> </a:t>
            </a:r>
            <a:r>
              <a:rPr lang="ru-RU" dirty="0" err="1"/>
              <a:t>эшитиб</a:t>
            </a:r>
            <a:r>
              <a:rPr lang="ru-RU" dirty="0"/>
              <a:t> </a:t>
            </a:r>
            <a:r>
              <a:rPr lang="ru-RU" dirty="0" err="1"/>
              <a:t>бориш</a:t>
            </a:r>
            <a:r>
              <a:rPr lang="ru-RU" dirty="0"/>
              <a:t>;</a:t>
            </a:r>
          </a:p>
          <a:p>
            <a:r>
              <a:rPr lang="ru-RU" dirty="0" err="1"/>
              <a:t>ички</a:t>
            </a:r>
            <a:r>
              <a:rPr lang="ru-RU" dirty="0"/>
              <a:t> аудит </a:t>
            </a:r>
            <a:r>
              <a:rPr lang="ru-RU" dirty="0" err="1"/>
              <a:t>хизмати</a:t>
            </a:r>
            <a:r>
              <a:rPr lang="ru-RU" dirty="0"/>
              <a:t> </a:t>
            </a:r>
            <a:r>
              <a:rPr lang="ru-RU" dirty="0" err="1"/>
              <a:t>ходимларини</a:t>
            </a:r>
            <a:r>
              <a:rPr lang="ru-RU" dirty="0"/>
              <a:t> </a:t>
            </a:r>
            <a:r>
              <a:rPr lang="ru-RU" dirty="0" err="1"/>
              <a:t>хар</a:t>
            </a:r>
            <a:r>
              <a:rPr lang="ru-RU" dirty="0"/>
              <a:t> </a:t>
            </a:r>
            <a:r>
              <a:rPr lang="ru-RU" dirty="0" err="1"/>
              <a:t>йили</a:t>
            </a:r>
            <a:r>
              <a:rPr lang="ru-RU" dirty="0"/>
              <a:t> </a:t>
            </a:r>
            <a:r>
              <a:rPr lang="ru-RU" dirty="0" err="1"/>
              <a:t>аттестациядан</a:t>
            </a:r>
            <a:r>
              <a:rPr lang="ru-RU" dirty="0"/>
              <a:t> </a:t>
            </a:r>
            <a:r>
              <a:rPr lang="ru-RU" dirty="0" err="1"/>
              <a:t>утказади</a:t>
            </a:r>
            <a:r>
              <a:rPr lang="ru-RU" dirty="0"/>
              <a:t>.</a:t>
            </a:r>
            <a:endParaRPr lang="uz-Cyrl-UZ" dirty="0"/>
          </a:p>
          <a:p>
            <a:endParaRPr lang="ru-RU" dirty="0"/>
          </a:p>
        </p:txBody>
      </p:sp>
      <p:pic>
        <p:nvPicPr>
          <p:cNvPr id="10242" name="Picture 2" descr="ÐÐ°ÑÑÐ¸Ð½ÐºÐ¸ Ð¿Ð¾ Ð·Ð°Ð¿ÑÐ¾ÑÑ ÑÐ¾ÑÐ¾ Ð½Ð°Ð±Ð»ÑÐ´Ð°ÑÐµÐ»ÑÐ½ÑÐ¹ ÑÐ¾Ð²ÐµÑ">
            <a:extLst>
              <a:ext uri="{FF2B5EF4-FFF2-40B4-BE49-F238E27FC236}">
                <a16:creationId xmlns:a16="http://schemas.microsoft.com/office/drawing/2014/main" id="{6E77497B-5E8E-4D53-B992-AA7FA108B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3275" y="3876675"/>
            <a:ext cx="5038725" cy="2981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46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B48E47-18C7-4CEF-B618-17BB99E0734A}"/>
              </a:ext>
            </a:extLst>
          </p:cNvPr>
          <p:cNvSpPr>
            <a:spLocks noGrp="1"/>
          </p:cNvSpPr>
          <p:nvPr>
            <p:ph type="title"/>
          </p:nvPr>
        </p:nvSpPr>
        <p:spPr/>
        <p:txBody>
          <a:bodyPr/>
          <a:lstStyle/>
          <a:p>
            <a:r>
              <a:rPr lang="ru-RU" b="1" dirty="0" err="1"/>
              <a:t>Ижро</a:t>
            </a:r>
            <a:r>
              <a:rPr lang="ru-RU" b="1" dirty="0"/>
              <a:t> </a:t>
            </a:r>
            <a:r>
              <a:rPr lang="ru-RU" b="1" dirty="0" err="1"/>
              <a:t>органи</a:t>
            </a:r>
            <a:endParaRPr lang="ru-RU" b="1" dirty="0"/>
          </a:p>
        </p:txBody>
      </p:sp>
      <p:pic>
        <p:nvPicPr>
          <p:cNvPr id="4" name="Picture 4" descr="http://api.ning.com/files/8GXLZoVfwKwdKaZ34O9qlTkDGVu-hv6SUI9eH6beeLilDoicSQ2247nxAgBNWQMQUy1pJd2uFlqsdIG9Qd4vLQXe3rTzHeqq/fatcat.jpg">
            <a:extLst>
              <a:ext uri="{FF2B5EF4-FFF2-40B4-BE49-F238E27FC236}">
                <a16:creationId xmlns:a16="http://schemas.microsoft.com/office/drawing/2014/main" id="{9E5EACFC-3E5A-4E61-8C6E-1FCA48F448E8}"/>
              </a:ext>
            </a:extLst>
          </p:cNvPr>
          <p:cNvPicPr>
            <a:picLocks noChangeAspect="1" noChangeArrowheads="1"/>
          </p:cNvPicPr>
          <p:nvPr/>
        </p:nvPicPr>
        <p:blipFill>
          <a:blip r:embed="rId2" cstate="print"/>
          <a:srcRect/>
          <a:stretch>
            <a:fillRect/>
          </a:stretch>
        </p:blipFill>
        <p:spPr bwMode="auto">
          <a:xfrm>
            <a:off x="3948806" y="2073676"/>
            <a:ext cx="2943225" cy="3212976"/>
          </a:xfrm>
          <a:prstGeom prst="rect">
            <a:avLst/>
          </a:prstGeom>
          <a:noFill/>
        </p:spPr>
      </p:pic>
    </p:spTree>
    <p:extLst>
      <p:ext uri="{BB962C8B-B14F-4D97-AF65-F5344CB8AC3E}">
        <p14:creationId xmlns:p14="http://schemas.microsoft.com/office/powerpoint/2010/main" val="95589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1B9A60-9240-404B-BB90-5452C9C3153C}"/>
              </a:ext>
            </a:extLst>
          </p:cNvPr>
          <p:cNvSpPr>
            <a:spLocks noGrp="1"/>
          </p:cNvSpPr>
          <p:nvPr>
            <p:ph type="title"/>
          </p:nvPr>
        </p:nvSpPr>
        <p:spPr/>
        <p:txBody>
          <a:bodyPr/>
          <a:lstStyle/>
          <a:p>
            <a:r>
              <a:rPr lang="en-US" b="1" dirty="0"/>
              <a:t>2. </a:t>
            </a:r>
            <a:r>
              <a:rPr lang="uz-Cyrl-UZ" b="1" dirty="0"/>
              <a:t>МУАММОЛАР</a:t>
            </a:r>
            <a:endParaRPr lang="ru-RU" b="1" dirty="0"/>
          </a:p>
        </p:txBody>
      </p:sp>
      <p:sp>
        <p:nvSpPr>
          <p:cNvPr id="3" name="Объект 2">
            <a:extLst>
              <a:ext uri="{FF2B5EF4-FFF2-40B4-BE49-F238E27FC236}">
                <a16:creationId xmlns:a16="http://schemas.microsoft.com/office/drawing/2014/main" id="{6E33EA3A-815A-42E3-A39B-881E5F3C2008}"/>
              </a:ext>
            </a:extLst>
          </p:cNvPr>
          <p:cNvSpPr>
            <a:spLocks noGrp="1"/>
          </p:cNvSpPr>
          <p:nvPr>
            <p:ph sz="quarter" idx="13"/>
          </p:nvPr>
        </p:nvSpPr>
        <p:spPr>
          <a:xfrm>
            <a:off x="913774" y="1624614"/>
            <a:ext cx="10363826" cy="4166585"/>
          </a:xfrm>
        </p:spPr>
        <p:txBody>
          <a:bodyPr/>
          <a:lstStyle/>
          <a:p>
            <a:r>
              <a:rPr lang="uz-Cyrl-UZ" dirty="0"/>
              <a:t>Қ</a:t>
            </a:r>
            <a:r>
              <a:rPr lang="ru-RU" dirty="0" err="1"/>
              <a:t>онунчиликдаги</a:t>
            </a:r>
            <a:r>
              <a:rPr lang="ru-RU" dirty="0"/>
              <a:t> </a:t>
            </a:r>
            <a:r>
              <a:rPr lang="ru-RU" dirty="0" err="1"/>
              <a:t>муаммолар</a:t>
            </a:r>
            <a:endParaRPr lang="ru-RU" dirty="0"/>
          </a:p>
          <a:p>
            <a:r>
              <a:rPr lang="uz-Cyrl-UZ" dirty="0"/>
              <a:t>Бошқарувдаги муаммолар</a:t>
            </a:r>
          </a:p>
          <a:p>
            <a:endParaRPr lang="ru-RU" dirty="0"/>
          </a:p>
        </p:txBody>
      </p:sp>
      <p:sp>
        <p:nvSpPr>
          <p:cNvPr id="4" name="Номер слайда 3">
            <a:extLst>
              <a:ext uri="{FF2B5EF4-FFF2-40B4-BE49-F238E27FC236}">
                <a16:creationId xmlns:a16="http://schemas.microsoft.com/office/drawing/2014/main" id="{A683AF4F-2F2E-4A5B-8DE2-7D9687D5FC05}"/>
              </a:ext>
            </a:extLst>
          </p:cNvPr>
          <p:cNvSpPr>
            <a:spLocks noGrp="1"/>
          </p:cNvSpPr>
          <p:nvPr>
            <p:ph type="sldNum" sz="quarter" idx="12"/>
          </p:nvPr>
        </p:nvSpPr>
        <p:spPr/>
        <p:txBody>
          <a:bodyPr/>
          <a:lstStyle/>
          <a:p>
            <a:fld id="{67972942-8577-40DF-BDBF-D1FE66C42540}" type="slidenum">
              <a:rPr lang="ru-RU" smtClean="0"/>
              <a:t>5</a:t>
            </a:fld>
            <a:endParaRPr lang="ru-RU"/>
          </a:p>
        </p:txBody>
      </p:sp>
      <p:pic>
        <p:nvPicPr>
          <p:cNvPr id="1026" name="Picture 2" descr="Характер проблем означает обсуждение проблемы Иллюстрация штока -  иллюстрации насчитывающей тревога, спор: 34210352">
            <a:extLst>
              <a:ext uri="{FF2B5EF4-FFF2-40B4-BE49-F238E27FC236}">
                <a16:creationId xmlns:a16="http://schemas.microsoft.com/office/drawing/2014/main" id="{67DD4852-A16C-4301-A786-BEB75CD015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7247" y="3609945"/>
            <a:ext cx="4334753" cy="3246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6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9"/>
            <a:ext cx="10590837" cy="651865"/>
          </a:xfrm>
        </p:spPr>
        <p:txBody>
          <a:bodyPr>
            <a:normAutofit fontScale="90000"/>
          </a:bodyPr>
          <a:lstStyle/>
          <a:p>
            <a:r>
              <a:rPr lang="en-US" b="1" dirty="0">
                <a:latin typeface="+mn-lt"/>
              </a:rPr>
              <a:t>2.1. </a:t>
            </a:r>
            <a:r>
              <a:rPr lang="uz-Cyrl-UZ" b="1" dirty="0">
                <a:latin typeface="+mn-lt"/>
              </a:rPr>
              <a:t>Қ</a:t>
            </a:r>
            <a:r>
              <a:rPr lang="ru-RU" b="1" dirty="0" err="1">
                <a:latin typeface="+mn-lt"/>
              </a:rPr>
              <a:t>онунчиликдаги</a:t>
            </a:r>
            <a:r>
              <a:rPr lang="ru-RU" b="1" dirty="0">
                <a:latin typeface="+mn-lt"/>
              </a:rPr>
              <a:t> </a:t>
            </a:r>
            <a:r>
              <a:rPr lang="ru-RU" b="1" dirty="0" err="1">
                <a:latin typeface="+mn-lt"/>
              </a:rPr>
              <a:t>муаммолар</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162975"/>
            <a:ext cx="7039992" cy="5521910"/>
          </a:xfrm>
        </p:spPr>
        <p:txBody>
          <a:bodyPr>
            <a:normAutofit lnSpcReduction="10000"/>
          </a:bodyPr>
          <a:lstStyle/>
          <a:p>
            <a:pPr algn="just"/>
            <a:r>
              <a:rPr lang="uz-Cyrl-UZ" sz="2400" b="1" dirty="0"/>
              <a:t>1. </a:t>
            </a:r>
            <a:r>
              <a:rPr lang="uz-Cyrl-UZ" sz="2400" dirty="0"/>
              <a:t>Ички аудиторлар сони йилдан йилга камайиб бормоқда. Бунга сабаб </a:t>
            </a:r>
            <a:r>
              <a:rPr lang="uz-Cyrl-UZ" sz="2400" b="1" dirty="0"/>
              <a:t>сертификат олиш учун ортиқча талаблар қўйилган</a:t>
            </a:r>
            <a:r>
              <a:rPr lang="uz-Cyrl-UZ" sz="2400" dirty="0"/>
              <a:t>. Жумладан, </a:t>
            </a:r>
          </a:p>
          <a:p>
            <a:pPr algn="just"/>
            <a:r>
              <a:rPr lang="uz-Cyrl-UZ" sz="2400" dirty="0"/>
              <a:t> Ўзбекистон Республикаси Вазирлар Маҳкамасининг 2021 йил 5 майдаги 280-сон қарорига мувофиқ ички аудит малака сертификатини олиш учун қуйидаги талаблар қўйилган:</a:t>
            </a:r>
          </a:p>
          <a:p>
            <a:pPr algn="just"/>
            <a:r>
              <a:rPr lang="uz-Cyrl-UZ" sz="2400" dirty="0"/>
              <a:t>Олий маълумот ва охирги 2 йиллик молия ва иқтисодиёт соҳаларидаги иш тажрибаси</a:t>
            </a:r>
          </a:p>
          <a:p>
            <a:pPr algn="just"/>
            <a:r>
              <a:rPr lang="uz-Cyrl-UZ" sz="2400" dirty="0"/>
              <a:t>халқаро сертификат доирасида «Молиявий ҳисоб» фанини муваффақиятли топширганлиги тўғрисидаги ҳужжатга эга бўлиш.</a:t>
            </a:r>
          </a:p>
          <a:p>
            <a:pPr algn="just"/>
            <a:r>
              <a:rPr lang="uz-Cyrl-UZ" sz="2400" b="1" dirty="0"/>
              <a:t>Натижада охирги 2 йилда бирор марта малака имтихони ўтказилмади ва АЖ ларда ички аудиторлар етишмайди.</a:t>
            </a:r>
          </a:p>
        </p:txBody>
      </p:sp>
      <p:pic>
        <p:nvPicPr>
          <p:cNvPr id="4" name="Picture 2" descr="ÐÐ°ÑÑÐ¸Ð½ÐºÐ¸ Ð¿Ð¾ Ð·Ð°Ð¿ÑÐ¾ÑÑ ÑÐ¾ÑÐ¾ Ð·Ð°Ð´Ð°ÑÐ¸ Ð²Ð½ÑÑÑÐµÐ½Ð½ÐµÐ³Ð¾ Ð°ÑÐ´Ð¸ÑÐ¾ÑÐ°">
            <a:extLst>
              <a:ext uri="{FF2B5EF4-FFF2-40B4-BE49-F238E27FC236}">
                <a16:creationId xmlns:a16="http://schemas.microsoft.com/office/drawing/2014/main" id="{35C569BF-5D58-480F-81CD-FF4CE4427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546" y="3740426"/>
            <a:ext cx="4556454" cy="3117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83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9"/>
            <a:ext cx="10590837" cy="651865"/>
          </a:xfrm>
        </p:spPr>
        <p:txBody>
          <a:bodyPr>
            <a:normAutofit fontScale="90000"/>
          </a:bodyPr>
          <a:lstStyle/>
          <a:p>
            <a:r>
              <a:rPr lang="en-US" b="1" dirty="0">
                <a:latin typeface="+mn-lt"/>
              </a:rPr>
              <a:t>2.1. </a:t>
            </a:r>
            <a:r>
              <a:rPr lang="uz-Cyrl-UZ" b="1" dirty="0">
                <a:latin typeface="+mn-lt"/>
              </a:rPr>
              <a:t>Қ</a:t>
            </a:r>
            <a:r>
              <a:rPr lang="ru-RU" b="1" dirty="0" err="1">
                <a:latin typeface="+mn-lt"/>
              </a:rPr>
              <a:t>онунчиликдаги</a:t>
            </a:r>
            <a:r>
              <a:rPr lang="ru-RU" b="1" dirty="0">
                <a:latin typeface="+mn-lt"/>
              </a:rPr>
              <a:t> </a:t>
            </a:r>
            <a:r>
              <a:rPr lang="ru-RU" b="1" dirty="0" err="1">
                <a:latin typeface="+mn-lt"/>
              </a:rPr>
              <a:t>муаммолар</a:t>
            </a:r>
            <a:r>
              <a:rPr lang="en-US" b="1" dirty="0">
                <a:latin typeface="+mn-lt"/>
              </a:rPr>
              <a:t> (</a:t>
            </a:r>
            <a:r>
              <a:rPr lang="ru-RU" b="1" dirty="0" err="1">
                <a:latin typeface="+mn-lt"/>
              </a:rPr>
              <a:t>давоми</a:t>
            </a:r>
            <a:r>
              <a:rPr lang="en-US" b="1" dirty="0">
                <a:latin typeface="+mn-lt"/>
              </a:rPr>
              <a:t>)</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363985" y="1162975"/>
            <a:ext cx="6951215" cy="5521910"/>
          </a:xfrm>
        </p:spPr>
        <p:txBody>
          <a:bodyPr>
            <a:normAutofit/>
          </a:bodyPr>
          <a:lstStyle/>
          <a:p>
            <a:r>
              <a:rPr lang="uz-Cyrl-UZ" sz="2400" b="1" dirty="0"/>
              <a:t>2. Ички аудиторларни мустақиллиги йўқотилган.</a:t>
            </a:r>
          </a:p>
          <a:p>
            <a:r>
              <a:rPr lang="uz-Cyrl-UZ" sz="2400" dirty="0"/>
              <a:t> Ўзбекистон Республикаси Вазирлар Маҳкамасининг 215-сонли Қарорининг 2-иловаси 6 бандига 2022 йил 26 октябрда ўзгартириш киритилган ва унда </a:t>
            </a:r>
            <a:r>
              <a:rPr lang="uz-Cyrl-UZ" sz="2400" b="1" dirty="0"/>
              <a:t>2023 йил 1 январдан бошлаб </a:t>
            </a:r>
            <a:r>
              <a:rPr lang="ru-RU" sz="2400" b="1" dirty="0"/>
              <a:t>Ички аудит </a:t>
            </a:r>
            <a:r>
              <a:rPr lang="ru-RU" sz="2400" b="1" dirty="0" err="1"/>
              <a:t>хизмати</a:t>
            </a:r>
            <a:r>
              <a:rPr lang="ru-RU" sz="2400" b="1" dirty="0"/>
              <a:t> </a:t>
            </a:r>
            <a:r>
              <a:rPr lang="ru-RU" sz="2400" b="1" dirty="0" err="1"/>
              <a:t>ходимлари</a:t>
            </a:r>
            <a:r>
              <a:rPr lang="ru-RU" sz="2400" b="1" dirty="0"/>
              <a:t> </a:t>
            </a:r>
            <a:r>
              <a:rPr lang="ru-RU" sz="2400" b="1" dirty="0" err="1"/>
              <a:t>корхонанинг</a:t>
            </a:r>
            <a:r>
              <a:rPr lang="ru-RU" sz="2400" b="1" dirty="0"/>
              <a:t> </a:t>
            </a:r>
            <a:r>
              <a:rPr lang="ru-RU" sz="2400" b="1" dirty="0" err="1"/>
              <a:t>штатлар</a:t>
            </a:r>
            <a:r>
              <a:rPr lang="ru-RU" sz="2400" b="1" dirty="0"/>
              <a:t> </a:t>
            </a:r>
            <a:r>
              <a:rPr lang="ru-RU" sz="2400" b="1" dirty="0" err="1"/>
              <a:t>жадвалига</a:t>
            </a:r>
            <a:r>
              <a:rPr lang="ru-RU" sz="2400" b="1" dirty="0"/>
              <a:t> </a:t>
            </a:r>
            <a:r>
              <a:rPr lang="ru-RU" sz="2400" b="1" dirty="0" err="1"/>
              <a:t>киритилиши</a:t>
            </a:r>
            <a:r>
              <a:rPr lang="ru-RU" sz="2400" b="1" dirty="0"/>
              <a:t> </a:t>
            </a:r>
            <a:r>
              <a:rPr lang="ru-RU" sz="2400" b="1" dirty="0" err="1"/>
              <a:t>шартлиги</a:t>
            </a:r>
            <a:r>
              <a:rPr lang="ru-RU" sz="2400" b="1" dirty="0"/>
              <a:t> </a:t>
            </a:r>
            <a:r>
              <a:rPr lang="ru-RU" sz="2400" b="1" dirty="0" err="1"/>
              <a:t>белгиланган</a:t>
            </a:r>
            <a:r>
              <a:rPr lang="ru-RU" sz="2400" b="1" dirty="0"/>
              <a:t>. </a:t>
            </a:r>
            <a:endParaRPr lang="uz-Cyrl-UZ" sz="2400" b="1" dirty="0"/>
          </a:p>
        </p:txBody>
      </p:sp>
      <p:pic>
        <p:nvPicPr>
          <p:cNvPr id="4" name="Picture 2" descr="ÐÐ°ÑÑÐ¸Ð½ÐºÐ¸ Ð¿Ð¾ Ð·Ð°Ð¿ÑÐ¾ÑÑ ÑÐ¾ÑÐ¾ Ð½ÐµÐ·Ð°Ð²Ð¸ÑÐ¸Ð¼Ð¾ÑÑÑ">
            <a:extLst>
              <a:ext uri="{FF2B5EF4-FFF2-40B4-BE49-F238E27FC236}">
                <a16:creationId xmlns:a16="http://schemas.microsoft.com/office/drawing/2014/main" id="{8EE999C6-7149-4C85-9248-C58F7C7319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5720" y="3429000"/>
            <a:ext cx="452628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65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9"/>
            <a:ext cx="10590837" cy="651865"/>
          </a:xfrm>
        </p:spPr>
        <p:txBody>
          <a:bodyPr>
            <a:normAutofit fontScale="90000"/>
          </a:bodyPr>
          <a:lstStyle/>
          <a:p>
            <a:r>
              <a:rPr lang="en-US" b="1" dirty="0">
                <a:latin typeface="+mn-lt"/>
              </a:rPr>
              <a:t>2.1. </a:t>
            </a:r>
            <a:r>
              <a:rPr lang="uz-Cyrl-UZ" b="1" dirty="0">
                <a:latin typeface="+mn-lt"/>
              </a:rPr>
              <a:t>Қ</a:t>
            </a:r>
            <a:r>
              <a:rPr lang="ru-RU" b="1" dirty="0" err="1">
                <a:latin typeface="+mn-lt"/>
              </a:rPr>
              <a:t>онунчиликдаги</a:t>
            </a:r>
            <a:r>
              <a:rPr lang="ru-RU" b="1" dirty="0">
                <a:latin typeface="+mn-lt"/>
              </a:rPr>
              <a:t> </a:t>
            </a:r>
            <a:r>
              <a:rPr lang="ru-RU" b="1" dirty="0" err="1">
                <a:latin typeface="+mn-lt"/>
              </a:rPr>
              <a:t>муаммолар</a:t>
            </a:r>
            <a:r>
              <a:rPr lang="ru-RU" b="1" dirty="0">
                <a:latin typeface="+mn-lt"/>
              </a:rPr>
              <a:t> </a:t>
            </a:r>
            <a:r>
              <a:rPr lang="en-US" b="1" dirty="0">
                <a:latin typeface="+mn-lt"/>
              </a:rPr>
              <a:t>(</a:t>
            </a:r>
            <a:r>
              <a:rPr lang="ru-RU" b="1" dirty="0" err="1">
                <a:latin typeface="+mn-lt"/>
              </a:rPr>
              <a:t>давоми</a:t>
            </a:r>
            <a:r>
              <a:rPr lang="en-US" b="1" dirty="0">
                <a:latin typeface="+mn-lt"/>
              </a:rPr>
              <a:t>)</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71022" y="976544"/>
            <a:ext cx="6764784" cy="5521910"/>
          </a:xfrm>
        </p:spPr>
        <p:txBody>
          <a:bodyPr>
            <a:normAutofit/>
          </a:bodyPr>
          <a:lstStyle/>
          <a:p>
            <a:pPr algn="just"/>
            <a:r>
              <a:rPr lang="uz-Cyrl-UZ" sz="2400" b="1" dirty="0"/>
              <a:t>3</a:t>
            </a:r>
            <a:r>
              <a:rPr lang="uz-Cyrl-UZ" sz="2400" dirty="0"/>
              <a:t>. </a:t>
            </a:r>
            <a:r>
              <a:rPr lang="uz-Cyrl-UZ" sz="2400" b="1" dirty="0"/>
              <a:t>Фаолиятдаги камчиликлар учун жазо фақат ички аудит хизматига қаратилган. </a:t>
            </a:r>
            <a:r>
              <a:rPr lang="uz-Cyrl-UZ" sz="2400" dirty="0"/>
              <a:t>Ўзбекистон Республикаси Вазирлар Маҳкамасининг 215-сонли Қарорининг 2-иловаси 24 бандига 2022 йил 28 сентябрдаги ва 26 октябрда ўзгартириш киритилган ва 2 банд қўшилган. Яъни:</a:t>
            </a:r>
          </a:p>
          <a:p>
            <a:r>
              <a:rPr lang="ru-RU" sz="1600" b="0" i="0" u="none" strike="noStrike" dirty="0">
                <a:solidFill>
                  <a:srgbClr val="000000"/>
                </a:solidFill>
                <a:effectLst/>
                <a:latin typeface="Montserrat" panose="00000500000000000000" pitchFamily="2" charset="-52"/>
              </a:rPr>
              <a:t>24</a:t>
            </a:r>
            <a:r>
              <a:rPr lang="ru-RU" sz="1600" b="0" i="0" u="none" strike="noStrike" baseline="30000" dirty="0">
                <a:solidFill>
                  <a:srgbClr val="000000"/>
                </a:solidFill>
                <a:effectLst/>
                <a:latin typeface="Montserrat" panose="00000500000000000000" pitchFamily="2" charset="-52"/>
              </a:rPr>
              <a:t>1</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Корхонанинг</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кузатув</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кенгаши</a:t>
            </a:r>
            <a:r>
              <a:rPr lang="ru-RU" sz="1600" b="0" i="0" u="none" strike="noStrike" dirty="0">
                <a:solidFill>
                  <a:srgbClr val="000000"/>
                </a:solidFill>
                <a:effectLst/>
                <a:latin typeface="Montserrat" panose="00000500000000000000" pitchFamily="2" charset="-52"/>
              </a:rPr>
              <a:t> ички аудит </a:t>
            </a:r>
            <a:r>
              <a:rPr lang="ru-RU" sz="1600" b="0" i="0" u="none" strike="noStrike" dirty="0" err="1">
                <a:solidFill>
                  <a:srgbClr val="000000"/>
                </a:solidFill>
                <a:effectLst/>
                <a:latin typeface="Montserrat" panose="00000500000000000000" pitchFamily="2" charset="-52"/>
              </a:rPr>
              <a:t>хизмати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тақдирда</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уларнинг</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ваколатини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муддатидан</a:t>
            </a:r>
            <a:r>
              <a:rPr lang="ru-RU" sz="1600" dirty="0">
                <a:solidFill>
                  <a:srgbClr val="000000"/>
                </a:solidFill>
                <a:latin typeface="Montserrat" panose="00000500000000000000" pitchFamily="2" charset="-52"/>
              </a:rPr>
              <a:t> </a:t>
            </a:r>
            <a:r>
              <a:rPr lang="ru-RU" sz="1600" dirty="0" err="1">
                <a:solidFill>
                  <a:srgbClr val="000000"/>
                </a:solidFill>
                <a:latin typeface="Montserrat" panose="00000500000000000000" pitchFamily="2" charset="-52"/>
              </a:rPr>
              <a:t>ходимларини</a:t>
            </a:r>
            <a:r>
              <a:rPr lang="ru-RU" sz="1600" dirty="0">
                <a:solidFill>
                  <a:srgbClr val="000000"/>
                </a:solidFill>
                <a:latin typeface="Montserrat" panose="00000500000000000000" pitchFamily="2" charset="-52"/>
              </a:rPr>
              <a:t> </a:t>
            </a:r>
            <a:r>
              <a:rPr lang="ru-RU" sz="1600" dirty="0" err="1">
                <a:solidFill>
                  <a:srgbClr val="000000"/>
                </a:solidFill>
                <a:latin typeface="Montserrat" panose="00000500000000000000" pitchFamily="2" charset="-52"/>
              </a:rPr>
              <a:t>танлов</a:t>
            </a:r>
            <a:r>
              <a:rPr lang="ru-RU" sz="1600" dirty="0">
                <a:solidFill>
                  <a:srgbClr val="000000"/>
                </a:solidFill>
                <a:latin typeface="Montserrat" panose="00000500000000000000" pitchFamily="2" charset="-52"/>
              </a:rPr>
              <a:t> </a:t>
            </a:r>
            <a:r>
              <a:rPr lang="ru-RU" sz="1600" dirty="0" err="1">
                <a:solidFill>
                  <a:srgbClr val="000000"/>
                </a:solidFill>
                <a:latin typeface="Montserrat" panose="00000500000000000000" pitchFamily="2" charset="-52"/>
              </a:rPr>
              <a:t>асосида</a:t>
            </a:r>
            <a:r>
              <a:rPr lang="ru-RU" sz="1600" dirty="0">
                <a:solidFill>
                  <a:srgbClr val="000000"/>
                </a:solidFill>
                <a:latin typeface="Montserrat" panose="00000500000000000000" pitchFamily="2" charset="-52"/>
              </a:rPr>
              <a:t> </a:t>
            </a:r>
            <a:r>
              <a:rPr lang="ru-RU" sz="1600" dirty="0" err="1">
                <a:solidFill>
                  <a:srgbClr val="000000"/>
                </a:solidFill>
                <a:latin typeface="Montserrat" panose="00000500000000000000" pitchFamily="2" charset="-52"/>
              </a:rPr>
              <a:t>тайинлайди</a:t>
            </a:r>
            <a:r>
              <a:rPr lang="ru-RU" sz="1600" dirty="0">
                <a:solidFill>
                  <a:srgbClr val="000000"/>
                </a:solidFill>
                <a:latin typeface="Montserrat" panose="00000500000000000000" pitchFamily="2" charset="-52"/>
              </a:rPr>
              <a:t>, </a:t>
            </a:r>
            <a:r>
              <a:rPr lang="ru-RU" sz="1600" dirty="0" err="1">
                <a:solidFill>
                  <a:srgbClr val="000000"/>
                </a:solidFill>
                <a:latin typeface="Montserrat" panose="00000500000000000000" pitchFamily="2" charset="-52"/>
              </a:rPr>
              <a:t>шунингдек</a:t>
            </a:r>
            <a:r>
              <a:rPr lang="ru-RU" sz="1600"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аудиторлик</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ёки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назорат</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қилувчи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органлар</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текширувида</a:t>
            </a:r>
            <a:r>
              <a:rPr lang="ru-RU" sz="1600" b="1" dirty="0">
                <a:solidFill>
                  <a:srgbClr val="000000"/>
                </a:solidFill>
                <a:latin typeface="Montserrat" panose="00000500000000000000" pitchFamily="2" charset="-52"/>
              </a:rPr>
              <a:t> ички аудит </a:t>
            </a:r>
            <a:r>
              <a:rPr lang="ru-RU" sz="1600" b="1" dirty="0" err="1">
                <a:solidFill>
                  <a:srgbClr val="000000"/>
                </a:solidFill>
                <a:latin typeface="Montserrat" panose="00000500000000000000" pitchFamily="2" charset="-52"/>
              </a:rPr>
              <a:t>хизмати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ходимларининг</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фаолияти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билан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боғлиқ</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камчиликлар</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аниқланган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тақдирда</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уларнинг</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ваколатини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муддатидан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олдин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тугатади</a:t>
            </a:r>
            <a:r>
              <a:rPr lang="ru-RU" sz="1600" b="1" dirty="0">
                <a:solidFill>
                  <a:srgbClr val="000000"/>
                </a:solidFill>
                <a:latin typeface="Montserrat" panose="00000500000000000000" pitchFamily="2" charset="-52"/>
              </a:rPr>
              <a:t>.</a:t>
            </a:r>
            <a:endParaRPr lang="ru-RU" sz="1600" b="1" i="0" u="none" strike="noStrike" dirty="0">
              <a:solidFill>
                <a:srgbClr val="000000"/>
              </a:solidFill>
              <a:effectLst/>
              <a:latin typeface="Montserrat" panose="00000500000000000000" pitchFamily="2" charset="-52"/>
            </a:endParaRPr>
          </a:p>
          <a:p>
            <a:r>
              <a:rPr lang="ru-RU" sz="1600" b="0" i="0" u="none" strike="noStrike" dirty="0">
                <a:solidFill>
                  <a:srgbClr val="000000"/>
                </a:solidFill>
                <a:effectLst/>
                <a:latin typeface="Montserrat" panose="00000500000000000000" pitchFamily="2" charset="-52"/>
              </a:rPr>
              <a:t>24</a:t>
            </a:r>
            <a:r>
              <a:rPr lang="ru-RU" sz="1600" b="0" i="0" u="none" strike="noStrike" baseline="30000" dirty="0">
                <a:solidFill>
                  <a:srgbClr val="000000"/>
                </a:solidFill>
                <a:effectLst/>
                <a:latin typeface="Montserrat" panose="00000500000000000000" pitchFamily="2" charset="-52"/>
              </a:rPr>
              <a:t>2</a:t>
            </a:r>
            <a:r>
              <a:rPr lang="ru-RU" sz="1600" b="0" i="0" u="none" strike="noStrike" dirty="0">
                <a:solidFill>
                  <a:srgbClr val="000000"/>
                </a:solidFill>
                <a:effectLst/>
                <a:latin typeface="Montserrat" panose="00000500000000000000" pitchFamily="2" charset="-52"/>
              </a:rPr>
              <a:t>. Аудитор </a:t>
            </a:r>
            <a:r>
              <a:rPr lang="ru-RU" sz="1600" b="0" i="0" u="none" strike="noStrike" dirty="0" err="1">
                <a:solidFill>
                  <a:srgbClr val="000000"/>
                </a:solidFill>
                <a:effectLst/>
                <a:latin typeface="Montserrat" panose="00000500000000000000" pitchFamily="2" charset="-52"/>
              </a:rPr>
              <a:t>ёки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назорат</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қилувчи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органлар</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текшируви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натижасига</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кўра</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аниқланган</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корхона</a:t>
            </a:r>
            <a:r>
              <a:rPr lang="ru-RU" sz="1600" b="0" i="0" u="none" strike="noStrike" dirty="0">
                <a:solidFill>
                  <a:srgbClr val="000000"/>
                </a:solidFill>
                <a:effectLst/>
                <a:latin typeface="Montserrat" panose="00000500000000000000" pitchFamily="2" charset="-52"/>
              </a:rPr>
              <a:t> ички аудит </a:t>
            </a:r>
            <a:r>
              <a:rPr lang="ru-RU" sz="1600" b="0" i="0" u="none" strike="noStrike" dirty="0" err="1">
                <a:solidFill>
                  <a:srgbClr val="000000"/>
                </a:solidFill>
                <a:effectLst/>
                <a:latin typeface="Montserrat" panose="00000500000000000000" pitchFamily="2" charset="-52"/>
              </a:rPr>
              <a:t>хизмати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фаолияти</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билан</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боғлиқ</a:t>
            </a:r>
            <a:r>
              <a:rPr lang="ru-RU" sz="1600" b="0" i="0" u="none" strike="noStrike" dirty="0">
                <a:solidFill>
                  <a:srgbClr val="000000"/>
                </a:solidFill>
                <a:effectLst/>
                <a:latin typeface="Montserrat" panose="00000500000000000000" pitchFamily="2" charset="-52"/>
              </a:rPr>
              <a:t> </a:t>
            </a:r>
            <a:r>
              <a:rPr lang="ru-RU" sz="1600" b="0" i="0" u="none" strike="noStrike" dirty="0" err="1">
                <a:solidFill>
                  <a:srgbClr val="000000"/>
                </a:solidFill>
                <a:effectLst/>
                <a:latin typeface="Montserrat" panose="00000500000000000000" pitchFamily="2" charset="-52"/>
              </a:rPr>
              <a:t>камчиликлар</a:t>
            </a:r>
            <a:r>
              <a:rPr lang="ru-RU" sz="1600" b="0" i="0" u="none" strike="noStrike" dirty="0">
                <a:solidFill>
                  <a:srgbClr val="000000"/>
                </a:solidFill>
                <a:effectLst/>
                <a:latin typeface="Montserrat" panose="00000500000000000000" pitchFamily="2" charset="-52"/>
              </a:rPr>
              <a:t> </a:t>
            </a:r>
            <a:r>
              <a:rPr lang="ru-RU" sz="1600" b="1" i="0" u="none" strike="noStrike" dirty="0">
                <a:solidFill>
                  <a:srgbClr val="000000"/>
                </a:solidFill>
                <a:effectLst/>
                <a:latin typeface="Montserrat" panose="00000500000000000000" pitchFamily="2" charset="-52"/>
              </a:rPr>
              <a:t>ички аудит </a:t>
            </a:r>
            <a:r>
              <a:rPr lang="ru-RU" sz="1600" b="1" i="0" u="none" strike="noStrike" dirty="0" err="1">
                <a:solidFill>
                  <a:srgbClr val="000000"/>
                </a:solidFill>
                <a:effectLst/>
                <a:latin typeface="Montserrat" panose="00000500000000000000" pitchFamily="2" charset="-52"/>
              </a:rPr>
              <a:t>хизмати</a:t>
            </a:r>
            <a:r>
              <a:rPr lang="ru-RU" sz="1600" b="1" i="0" u="none" strike="noStrike" dirty="0">
                <a:solidFill>
                  <a:srgbClr val="000000"/>
                </a:solidFill>
                <a:effectLst/>
                <a:latin typeface="Montserrat" panose="00000500000000000000" pitchFamily="2" charset="-52"/>
              </a:rPr>
              <a:t> </a:t>
            </a:r>
            <a:r>
              <a:rPr lang="ru-RU" sz="1600" b="1" i="0" u="none" strike="noStrike" dirty="0" err="1">
                <a:solidFill>
                  <a:srgbClr val="000000"/>
                </a:solidFill>
                <a:effectLst/>
                <a:latin typeface="Montserrat" panose="00000500000000000000" pitchFamily="2" charset="-52"/>
              </a:rPr>
              <a:t>ходимлари</a:t>
            </a:r>
            <a:r>
              <a:rPr lang="ru-RU" sz="1600" b="1" i="0" u="none" strike="noStrike" dirty="0">
                <a:solidFill>
                  <a:srgbClr val="000000"/>
                </a:solidFill>
                <a:effectLst/>
                <a:latin typeface="Montserrat" panose="00000500000000000000" pitchFamily="2" charset="-52"/>
              </a:rPr>
              <a:t> (</a:t>
            </a:r>
            <a:r>
              <a:rPr lang="ru-RU" sz="1600" b="1" i="0" u="none" strike="noStrike" dirty="0" err="1">
                <a:solidFill>
                  <a:srgbClr val="000000"/>
                </a:solidFill>
                <a:effectLst/>
                <a:latin typeface="Montserrat" panose="00000500000000000000" pitchFamily="2" charset="-52"/>
              </a:rPr>
              <a:t>ходими</a:t>
            </a:r>
            <a:r>
              <a:rPr lang="ru-RU" sz="1600" b="1" i="0" u="none" strike="noStrike" dirty="0">
                <a:solidFill>
                  <a:srgbClr val="000000"/>
                </a:solidFill>
                <a:effectLst/>
                <a:latin typeface="Montserrat" panose="00000500000000000000" pitchFamily="2" charset="-52"/>
              </a:rPr>
              <a:t>) </a:t>
            </a:r>
            <a:r>
              <a:rPr lang="ru-RU" sz="1600" b="1" dirty="0" err="1">
                <a:solidFill>
                  <a:srgbClr val="000000"/>
                </a:solidFill>
                <a:latin typeface="Montserrat" panose="00000500000000000000" pitchFamily="2" charset="-52"/>
              </a:rPr>
              <a:t>ваколатини</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муддатидан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олдин</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тугатишга</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олиб</a:t>
            </a:r>
            <a:r>
              <a:rPr lang="ru-RU" sz="1600" b="1" dirty="0">
                <a:solidFill>
                  <a:srgbClr val="000000"/>
                </a:solidFill>
                <a:latin typeface="Montserrat" panose="00000500000000000000" pitchFamily="2" charset="-52"/>
              </a:rPr>
              <a:t> </a:t>
            </a:r>
            <a:r>
              <a:rPr lang="ru-RU" sz="1600" b="1" dirty="0" err="1">
                <a:solidFill>
                  <a:srgbClr val="000000"/>
                </a:solidFill>
                <a:latin typeface="Montserrat" panose="00000500000000000000" pitchFamily="2" charset="-52"/>
              </a:rPr>
              <a:t>келади</a:t>
            </a:r>
            <a:r>
              <a:rPr lang="ru-RU" sz="1600" b="1" dirty="0">
                <a:solidFill>
                  <a:srgbClr val="000000"/>
                </a:solidFill>
                <a:latin typeface="Montserrat" panose="00000500000000000000" pitchFamily="2" charset="-52"/>
              </a:rPr>
              <a:t>.</a:t>
            </a:r>
            <a:r>
              <a:rPr lang="uz-Cyrl-UZ" sz="1600" b="1" dirty="0">
                <a:solidFill>
                  <a:srgbClr val="000000"/>
                </a:solidFill>
                <a:latin typeface="Montserrat" panose="00000500000000000000" pitchFamily="2" charset="-52"/>
              </a:rPr>
              <a:t>  </a:t>
            </a:r>
          </a:p>
        </p:txBody>
      </p:sp>
      <p:pic>
        <p:nvPicPr>
          <p:cNvPr id="2050" name="Picture 2" descr="Прикольные картинки про увольнение (50 фото) » Юмор, позитив и много  смешных картинок">
            <a:extLst>
              <a:ext uri="{FF2B5EF4-FFF2-40B4-BE49-F238E27FC236}">
                <a16:creationId xmlns:a16="http://schemas.microsoft.com/office/drawing/2014/main" id="{B6455BE5-FABD-42E2-80CC-5704D7D40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102" y="3554288"/>
            <a:ext cx="5590898" cy="3303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63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9A2E0F-7F52-4CAA-9F40-717744F73905}"/>
              </a:ext>
            </a:extLst>
          </p:cNvPr>
          <p:cNvSpPr>
            <a:spLocks noGrp="1"/>
          </p:cNvSpPr>
          <p:nvPr>
            <p:ph type="title"/>
          </p:nvPr>
        </p:nvSpPr>
        <p:spPr>
          <a:xfrm>
            <a:off x="913773" y="324679"/>
            <a:ext cx="10590837" cy="651865"/>
          </a:xfrm>
        </p:spPr>
        <p:txBody>
          <a:bodyPr>
            <a:normAutofit fontScale="90000"/>
          </a:bodyPr>
          <a:lstStyle/>
          <a:p>
            <a:r>
              <a:rPr lang="en-US" b="1" dirty="0">
                <a:latin typeface="+mn-lt"/>
              </a:rPr>
              <a:t>2.1. </a:t>
            </a:r>
            <a:r>
              <a:rPr lang="uz-Cyrl-UZ" b="1" dirty="0">
                <a:latin typeface="+mn-lt"/>
              </a:rPr>
              <a:t>Қ</a:t>
            </a:r>
            <a:r>
              <a:rPr lang="ru-RU" b="1" dirty="0" err="1">
                <a:latin typeface="+mn-lt"/>
              </a:rPr>
              <a:t>онунчиликдаги</a:t>
            </a:r>
            <a:r>
              <a:rPr lang="ru-RU" b="1" dirty="0">
                <a:latin typeface="+mn-lt"/>
              </a:rPr>
              <a:t> </a:t>
            </a:r>
            <a:r>
              <a:rPr lang="ru-RU" b="1" dirty="0" err="1">
                <a:latin typeface="+mn-lt"/>
              </a:rPr>
              <a:t>муаммолар</a:t>
            </a:r>
            <a:r>
              <a:rPr lang="ru-RU" b="1" dirty="0">
                <a:latin typeface="+mn-lt"/>
              </a:rPr>
              <a:t> </a:t>
            </a:r>
            <a:r>
              <a:rPr lang="en-US" b="1" dirty="0">
                <a:latin typeface="+mn-lt"/>
              </a:rPr>
              <a:t>(</a:t>
            </a:r>
            <a:r>
              <a:rPr lang="ru-RU" b="1" dirty="0" err="1">
                <a:latin typeface="+mn-lt"/>
              </a:rPr>
              <a:t>давоми</a:t>
            </a:r>
            <a:r>
              <a:rPr lang="en-US" b="1" dirty="0">
                <a:latin typeface="+mn-lt"/>
              </a:rPr>
              <a:t>)</a:t>
            </a:r>
            <a:endParaRPr lang="ru-RU" b="1" dirty="0">
              <a:latin typeface="+mn-lt"/>
            </a:endParaRPr>
          </a:p>
        </p:txBody>
      </p:sp>
      <p:sp>
        <p:nvSpPr>
          <p:cNvPr id="3" name="Объект 2">
            <a:extLst>
              <a:ext uri="{FF2B5EF4-FFF2-40B4-BE49-F238E27FC236}">
                <a16:creationId xmlns:a16="http://schemas.microsoft.com/office/drawing/2014/main" id="{3DB313EA-F525-4B86-8F6D-45E7DB4EE5E3}"/>
              </a:ext>
            </a:extLst>
          </p:cNvPr>
          <p:cNvSpPr>
            <a:spLocks noGrp="1"/>
          </p:cNvSpPr>
          <p:nvPr>
            <p:ph sz="quarter" idx="13"/>
          </p:nvPr>
        </p:nvSpPr>
        <p:spPr>
          <a:xfrm>
            <a:off x="71022" y="976544"/>
            <a:ext cx="6764784" cy="5521910"/>
          </a:xfrm>
        </p:spPr>
        <p:txBody>
          <a:bodyPr>
            <a:normAutofit/>
          </a:bodyPr>
          <a:lstStyle/>
          <a:p>
            <a:pPr algn="just"/>
            <a:r>
              <a:rPr lang="uz-Cyrl-UZ" sz="2400" b="1" dirty="0"/>
              <a:t>4</a:t>
            </a:r>
            <a:r>
              <a:rPr lang="uz-Cyrl-UZ" sz="2400" dirty="0"/>
              <a:t>. </a:t>
            </a:r>
            <a:r>
              <a:rPr lang="uz-Cyrl-UZ" sz="2400" b="1" dirty="0"/>
              <a:t>Ёш кадрларни сохага жалб қилиш имконсиз.  Фақат профессионаллар ишлаши мумкин. </a:t>
            </a:r>
            <a:r>
              <a:rPr lang="uz-Cyrl-UZ" sz="2400" dirty="0"/>
              <a:t>Ўзбекистон Республикаси Вазирлар Маҳкамасининг 215-сонли Қарорининг 2-иловаси 7 бандига 2011 йил 14 сентябрдаги ва 26 октябрда ўзгартириш киритилган. Яъни:</a:t>
            </a:r>
          </a:p>
          <a:p>
            <a:r>
              <a:rPr lang="ru-RU" sz="1800" b="0" i="0" u="none" strike="noStrike" dirty="0">
                <a:solidFill>
                  <a:srgbClr val="000000"/>
                </a:solidFill>
                <a:effectLst/>
                <a:latin typeface="Montserrat" panose="00000500000000000000" pitchFamily="2" charset="-52"/>
              </a:rPr>
              <a:t>7. Ички аудит </a:t>
            </a:r>
            <a:r>
              <a:rPr lang="ru-RU" sz="1800" b="0" i="0" u="none" strike="noStrike" dirty="0" err="1">
                <a:solidFill>
                  <a:srgbClr val="000000"/>
                </a:solidFill>
                <a:effectLst/>
                <a:latin typeface="Montserrat" panose="00000500000000000000" pitchFamily="2" charset="-52"/>
              </a:rPr>
              <a:t>хизмати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ходимларининг</a:t>
            </a:r>
            <a:r>
              <a:rPr lang="ru-RU" sz="1800" b="0" i="0" u="none" strike="noStrike" dirty="0">
                <a:solidFill>
                  <a:srgbClr val="000000"/>
                </a:solidFill>
                <a:effectLst/>
                <a:latin typeface="Montserrat" panose="00000500000000000000" pitchFamily="2" charset="-52"/>
              </a:rPr>
              <a:t> сони ички аудит </a:t>
            </a:r>
            <a:r>
              <a:rPr lang="ru-RU" sz="1800" b="0" i="0" u="none" strike="noStrike" dirty="0" err="1">
                <a:solidFill>
                  <a:srgbClr val="000000"/>
                </a:solidFill>
                <a:effectLst/>
                <a:latin typeface="Montserrat" panose="00000500000000000000" pitchFamily="2" charset="-52"/>
              </a:rPr>
              <a:t>мақсадларига</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самарали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эришиш</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ва</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вазифаларини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ҳал</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этиш</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учун</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етарли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бўлиши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керак</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ҳамда</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корхонанинг</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кузатувчи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кенгаши</a:t>
            </a:r>
            <a:r>
              <a:rPr lang="ru-RU" sz="1800" b="0" i="0" u="none" strike="noStrike" dirty="0">
                <a:solidFill>
                  <a:srgbClr val="000000"/>
                </a:solidFill>
                <a:effectLst/>
                <a:latin typeface="Montserrat" panose="00000500000000000000" pitchFamily="2" charset="-52"/>
              </a:rPr>
              <a:t> </a:t>
            </a:r>
            <a:r>
              <a:rPr lang="ru-RU" sz="1800" b="0" i="0" u="none" strike="noStrike" dirty="0" err="1">
                <a:solidFill>
                  <a:srgbClr val="000000"/>
                </a:solidFill>
                <a:effectLst/>
                <a:latin typeface="Montserrat" panose="00000500000000000000" pitchFamily="2" charset="-52"/>
              </a:rPr>
              <a:t>томонидан</a:t>
            </a:r>
            <a:r>
              <a:rPr lang="ru-RU" sz="1800" b="0"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сертификатланган</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икки</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нафардан</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кам</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бўлмаган</a:t>
            </a:r>
            <a:r>
              <a:rPr lang="ru-RU" sz="1800" b="1" i="0" u="none" strike="noStrike" dirty="0">
                <a:solidFill>
                  <a:srgbClr val="000000"/>
                </a:solidFill>
                <a:effectLst/>
                <a:latin typeface="Montserrat" panose="00000500000000000000" pitchFamily="2" charset="-52"/>
              </a:rPr>
              <a:t> ички </a:t>
            </a:r>
            <a:r>
              <a:rPr lang="ru-RU" sz="1800" b="1" i="0" u="none" strike="noStrike" dirty="0" err="1">
                <a:solidFill>
                  <a:srgbClr val="000000"/>
                </a:solidFill>
                <a:effectLst/>
                <a:latin typeface="Montserrat" panose="00000500000000000000" pitchFamily="2" charset="-52"/>
              </a:rPr>
              <a:t>аудитордан</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иборат</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этиб</a:t>
            </a:r>
            <a:r>
              <a:rPr lang="ru-RU" sz="1800" b="1" i="0" u="none" strike="noStrike" dirty="0">
                <a:solidFill>
                  <a:srgbClr val="000000"/>
                </a:solidFill>
                <a:effectLst/>
                <a:latin typeface="Montserrat" panose="00000500000000000000" pitchFamily="2" charset="-52"/>
              </a:rPr>
              <a:t> </a:t>
            </a:r>
            <a:r>
              <a:rPr lang="ru-RU" sz="1800" b="1" i="0" u="none" strike="noStrike" dirty="0" err="1">
                <a:solidFill>
                  <a:srgbClr val="000000"/>
                </a:solidFill>
                <a:effectLst/>
                <a:latin typeface="Montserrat" panose="00000500000000000000" pitchFamily="2" charset="-52"/>
              </a:rPr>
              <a:t>белгиланади</a:t>
            </a:r>
            <a:r>
              <a:rPr lang="ru-RU" sz="1800" b="1" i="0" u="none" strike="noStrike" dirty="0">
                <a:solidFill>
                  <a:srgbClr val="000000"/>
                </a:solidFill>
                <a:effectLst/>
                <a:latin typeface="Montserrat" panose="00000500000000000000" pitchFamily="2" charset="-52"/>
              </a:rPr>
              <a:t>.</a:t>
            </a:r>
          </a:p>
        </p:txBody>
      </p:sp>
      <p:pic>
        <p:nvPicPr>
          <p:cNvPr id="2050" name="Picture 2" descr="Прикольные картинки про увольнение (50 фото) » Юмор, позитив и много  смешных картинок">
            <a:extLst>
              <a:ext uri="{FF2B5EF4-FFF2-40B4-BE49-F238E27FC236}">
                <a16:creationId xmlns:a16="http://schemas.microsoft.com/office/drawing/2014/main" id="{B6455BE5-FABD-42E2-80CC-5704D7D40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102" y="3554288"/>
            <a:ext cx="5590898" cy="3303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9098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2503</TotalTime>
  <Words>1838</Words>
  <Application>Microsoft Office PowerPoint</Application>
  <PresentationFormat>Широкоэкранный</PresentationFormat>
  <Paragraphs>171</Paragraphs>
  <Slides>27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Calibri</vt:lpstr>
      <vt:lpstr>Calibri Light</vt:lpstr>
      <vt:lpstr>Montserrat</vt:lpstr>
      <vt:lpstr>Times New Roman</vt:lpstr>
      <vt:lpstr>Тема Office</vt:lpstr>
      <vt:lpstr>Акциядорлик жамиятларида ва бюджет ташкилотларида ички аудит муаммолари </vt:lpstr>
      <vt:lpstr>Ички аудит хизмати ким?</vt:lpstr>
      <vt:lpstr>Кузатув кенгаши ким?</vt:lpstr>
      <vt:lpstr>Ижро органи</vt:lpstr>
      <vt:lpstr>2. МУАММОЛАР</vt:lpstr>
      <vt:lpstr>2.1. Қонунчиликдаги муаммолар</vt:lpstr>
      <vt:lpstr>2.1. Қонунчиликдаги муаммолар (давоми)</vt:lpstr>
      <vt:lpstr>2.1. Қонунчиликдаги муаммолар (давоми)</vt:lpstr>
      <vt:lpstr>2.1. Қонунчиликдаги муаммолар (давоми)</vt:lpstr>
      <vt:lpstr>2.1. Қонунчиликдаги муаммолар (давоми)</vt:lpstr>
      <vt:lpstr>2.2. Бошқарувдаги муаммолар</vt:lpstr>
      <vt:lpstr>2.2. Бошқарувдаги муаммолар (давоми)</vt:lpstr>
      <vt:lpstr>2.2. Бошқарувдаги муаммолар (давоми)</vt:lpstr>
      <vt:lpstr>2.2. Бошқарувдаги муаммолар (давоми)</vt:lpstr>
      <vt:lpstr>2.2. Бошқарувдаги муаммолар (давоми)</vt:lpstr>
      <vt:lpstr>2.2. Бошқарувдаги муаммолар (давоми)</vt:lpstr>
      <vt:lpstr>Ечим. Нима қилиш керак?</vt:lpstr>
      <vt:lpstr>Ечим. Нима қилиш керак?</vt:lpstr>
      <vt:lpstr>Нима қилиш керак?</vt:lpstr>
      <vt:lpstr>Нима қилиш керак?</vt:lpstr>
      <vt:lpstr>Бюджет ташкилотларида ички аудит</vt:lpstr>
      <vt:lpstr>Давлат секторида ички аудитни ташкил этиш </vt:lpstr>
      <vt:lpstr>Умумий маълумотлар</vt:lpstr>
      <vt:lpstr>Хужжат топшириш</vt:lpstr>
      <vt:lpstr>Бюджет ташкилотларида ички аудит муаммолари</vt:lpstr>
      <vt:lpstr>Ўзбекистон Аудиторлар Палатаси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1 Торговые сигналы.</dc:title>
  <dc:creator>Azamat</dc:creator>
  <cp:lastModifiedBy>Farruh Rashidov</cp:lastModifiedBy>
  <cp:revision>82</cp:revision>
  <dcterms:created xsi:type="dcterms:W3CDTF">2022-02-16T07:15:58Z</dcterms:created>
  <dcterms:modified xsi:type="dcterms:W3CDTF">2023-05-26T02:19:34Z</dcterms:modified>
</cp:coreProperties>
</file>